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125"/>
  </p:notesMasterIdLst>
  <p:sldIdLst>
    <p:sldId id="703" r:id="rId2"/>
    <p:sldId id="706" r:id="rId3"/>
    <p:sldId id="418" r:id="rId4"/>
    <p:sldId id="419" r:id="rId5"/>
    <p:sldId id="420" r:id="rId6"/>
    <p:sldId id="496" r:id="rId7"/>
    <p:sldId id="497" r:id="rId8"/>
    <p:sldId id="504" r:id="rId9"/>
    <p:sldId id="506" r:id="rId10"/>
    <p:sldId id="580" r:id="rId11"/>
    <p:sldId id="509" r:id="rId12"/>
    <p:sldId id="522" r:id="rId13"/>
    <p:sldId id="515" r:id="rId14"/>
    <p:sldId id="556" r:id="rId15"/>
    <p:sldId id="557" r:id="rId16"/>
    <p:sldId id="527" r:id="rId17"/>
    <p:sldId id="539" r:id="rId18"/>
    <p:sldId id="543" r:id="rId19"/>
    <p:sldId id="544" r:id="rId20"/>
    <p:sldId id="545" r:id="rId21"/>
    <p:sldId id="546" r:id="rId22"/>
    <p:sldId id="549" r:id="rId23"/>
    <p:sldId id="550" r:id="rId24"/>
    <p:sldId id="551" r:id="rId25"/>
    <p:sldId id="552" r:id="rId26"/>
    <p:sldId id="553" r:id="rId27"/>
    <p:sldId id="708" r:id="rId28"/>
    <p:sldId id="709" r:id="rId29"/>
    <p:sldId id="562" r:id="rId30"/>
    <p:sldId id="565" r:id="rId31"/>
    <p:sldId id="571" r:id="rId32"/>
    <p:sldId id="572" r:id="rId33"/>
    <p:sldId id="573" r:id="rId34"/>
    <p:sldId id="596" r:id="rId35"/>
    <p:sldId id="597" r:id="rId36"/>
    <p:sldId id="598" r:id="rId37"/>
    <p:sldId id="599" r:id="rId38"/>
    <p:sldId id="581" r:id="rId39"/>
    <p:sldId id="775" r:id="rId40"/>
    <p:sldId id="622" r:id="rId41"/>
    <p:sldId id="623" r:id="rId42"/>
    <p:sldId id="624" r:id="rId43"/>
    <p:sldId id="628" r:id="rId44"/>
    <p:sldId id="638" r:id="rId45"/>
    <p:sldId id="640" r:id="rId46"/>
    <p:sldId id="677" r:id="rId47"/>
    <p:sldId id="680" r:id="rId48"/>
    <p:sldId id="681" r:id="rId49"/>
    <p:sldId id="682" r:id="rId50"/>
    <p:sldId id="683" r:id="rId51"/>
    <p:sldId id="684" r:id="rId52"/>
    <p:sldId id="685" r:id="rId53"/>
    <p:sldId id="686" r:id="rId54"/>
    <p:sldId id="263" r:id="rId55"/>
    <p:sldId id="265" r:id="rId56"/>
    <p:sldId id="266" r:id="rId57"/>
    <p:sldId id="267" r:id="rId58"/>
    <p:sldId id="268" r:id="rId59"/>
    <p:sldId id="269" r:id="rId60"/>
    <p:sldId id="271" r:id="rId61"/>
    <p:sldId id="272" r:id="rId62"/>
    <p:sldId id="273" r:id="rId63"/>
    <p:sldId id="277" r:id="rId64"/>
    <p:sldId id="280" r:id="rId65"/>
    <p:sldId id="281" r:id="rId66"/>
    <p:sldId id="282" r:id="rId67"/>
    <p:sldId id="283" r:id="rId68"/>
    <p:sldId id="284" r:id="rId69"/>
    <p:sldId id="285" r:id="rId70"/>
    <p:sldId id="257" r:id="rId71"/>
    <p:sldId id="258" r:id="rId72"/>
    <p:sldId id="259" r:id="rId73"/>
    <p:sldId id="260" r:id="rId74"/>
    <p:sldId id="261" r:id="rId75"/>
    <p:sldId id="262" r:id="rId76"/>
    <p:sldId id="264" r:id="rId77"/>
    <p:sldId id="714" r:id="rId78"/>
    <p:sldId id="716" r:id="rId79"/>
    <p:sldId id="297" r:id="rId80"/>
    <p:sldId id="279" r:id="rId81"/>
    <p:sldId id="717" r:id="rId82"/>
    <p:sldId id="718" r:id="rId83"/>
    <p:sldId id="719" r:id="rId84"/>
    <p:sldId id="318" r:id="rId85"/>
    <p:sldId id="309" r:id="rId86"/>
    <p:sldId id="310" r:id="rId87"/>
    <p:sldId id="313" r:id="rId88"/>
    <p:sldId id="720" r:id="rId89"/>
    <p:sldId id="725" r:id="rId90"/>
    <p:sldId id="735" r:id="rId91"/>
    <p:sldId id="704" r:id="rId92"/>
    <p:sldId id="705" r:id="rId93"/>
    <p:sldId id="736" r:id="rId94"/>
    <p:sldId id="707" r:id="rId95"/>
    <p:sldId id="737" r:id="rId96"/>
    <p:sldId id="738" r:id="rId97"/>
    <p:sldId id="278" r:id="rId98"/>
    <p:sldId id="739" r:id="rId99"/>
    <p:sldId id="741" r:id="rId100"/>
    <p:sldId id="742" r:id="rId101"/>
    <p:sldId id="743" r:id="rId102"/>
    <p:sldId id="745" r:id="rId103"/>
    <p:sldId id="746" r:id="rId104"/>
    <p:sldId id="750" r:id="rId105"/>
    <p:sldId id="751" r:id="rId106"/>
    <p:sldId id="752" r:id="rId107"/>
    <p:sldId id="753" r:id="rId108"/>
    <p:sldId id="754" r:id="rId109"/>
    <p:sldId id="755" r:id="rId110"/>
    <p:sldId id="756" r:id="rId111"/>
    <p:sldId id="275" r:id="rId112"/>
    <p:sldId id="759" r:id="rId113"/>
    <p:sldId id="762" r:id="rId114"/>
    <p:sldId id="763" r:id="rId115"/>
    <p:sldId id="764" r:id="rId116"/>
    <p:sldId id="270" r:id="rId117"/>
    <p:sldId id="766" r:id="rId118"/>
    <p:sldId id="767" r:id="rId119"/>
    <p:sldId id="301" r:id="rId120"/>
    <p:sldId id="302" r:id="rId121"/>
    <p:sldId id="312" r:id="rId122"/>
    <p:sldId id="774" r:id="rId123"/>
    <p:sldId id="314" r:id="rId124"/>
  </p:sldIdLst>
  <p:sldSz cx="9145588"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576" userDrawn="1">
          <p15:clr>
            <a:srgbClr val="A4A3A4"/>
          </p15:clr>
        </p15:guide>
        <p15:guide id="5" pos="7296" userDrawn="1">
          <p15:clr>
            <a:srgbClr val="A4A3A4"/>
          </p15:clr>
        </p15:guide>
        <p15:guide id="6" pos="7104" userDrawn="1">
          <p15:clr>
            <a:srgbClr val="A4A3A4"/>
          </p15:clr>
        </p15:guide>
        <p15:guide id="7" orient="horz" pos="3888" userDrawn="1">
          <p15:clr>
            <a:srgbClr val="A4A3A4"/>
          </p15:clr>
        </p15:guide>
        <p15:guide id="8" orient="horz" pos="1049" userDrawn="1">
          <p15:clr>
            <a:srgbClr val="A4A3A4"/>
          </p15:clr>
        </p15:guide>
        <p15:guide id="9" orient="horz" pos="686" userDrawn="1">
          <p15:clr>
            <a:srgbClr val="A4A3A4"/>
          </p15:clr>
        </p15:guide>
        <p15:guide id="10" orient="horz" pos="3158" userDrawn="1">
          <p15:clr>
            <a:srgbClr val="A4A3A4"/>
          </p15:clr>
        </p15:guide>
        <p15:guide id="11" pos="2881">
          <p15:clr>
            <a:srgbClr val="A4A3A4"/>
          </p15:clr>
        </p15:guide>
        <p15:guide id="12" pos="288">
          <p15:clr>
            <a:srgbClr val="A4A3A4"/>
          </p15:clr>
        </p15:guide>
        <p15:guide id="13" pos="432">
          <p15:clr>
            <a:srgbClr val="A4A3A4"/>
          </p15:clr>
        </p15:guide>
        <p15:guide id="14" pos="5473">
          <p15:clr>
            <a:srgbClr val="A4A3A4"/>
          </p15:clr>
        </p15:guide>
        <p15:guide id="15" pos="532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zhong" initials="kz" lastIdx="1" clrIdx="0">
    <p:extLst>
      <p:ext uri="{19B8F6BF-5375-455C-9EA6-DF929625EA0E}">
        <p15:presenceInfo xmlns:p15="http://schemas.microsoft.com/office/powerpoint/2012/main" userId="cb0cfe306ce5bd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3D9FAC"/>
    <a:srgbClr val="0000FF"/>
    <a:srgbClr val="0099CC"/>
    <a:srgbClr val="7F8C8D"/>
    <a:srgbClr val="ECF0F1"/>
    <a:srgbClr val="E74C3C"/>
    <a:srgbClr val="94B155"/>
    <a:srgbClr val="FEB834"/>
    <a:srgbClr val="5B44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4" autoAdjust="0"/>
    <p:restoredTop sz="96301" autoAdjust="0"/>
  </p:normalViewPr>
  <p:slideViewPr>
    <p:cSldViewPr snapToGrid="0" showGuides="1">
      <p:cViewPr varScale="1">
        <p:scale>
          <a:sx n="113" d="100"/>
          <a:sy n="113" d="100"/>
        </p:scale>
        <p:origin x="1548" y="69"/>
      </p:cViewPr>
      <p:guideLst>
        <p:guide orient="horz" pos="2160"/>
        <p:guide pos="3840"/>
        <p:guide pos="384"/>
        <p:guide pos="576"/>
        <p:guide pos="7296"/>
        <p:guide pos="7104"/>
        <p:guide orient="horz" pos="3888"/>
        <p:guide orient="horz" pos="1049"/>
        <p:guide orient="horz" pos="686"/>
        <p:guide orient="horz" pos="3158"/>
        <p:guide pos="2881"/>
        <p:guide pos="288"/>
        <p:guide pos="432"/>
        <p:guide pos="5473"/>
        <p:guide pos="53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D8CC360C-F423-4191-B903-C96919C651F4}" type="datetimeFigureOut">
              <a:rPr lang="zh-CN" altLang="en-US" smtClean="0"/>
              <a:pPr/>
              <a:t>2019/6/26</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B0B7194D-9457-4CB1-9230-4797428E1A57}" type="slidenum">
              <a:rPr lang="zh-CN" altLang="en-US" smtClean="0"/>
              <a:pPr/>
              <a:t>‹#›</a:t>
            </a:fld>
            <a:endParaRPr lang="zh-CN" altLang="en-US"/>
          </a:p>
        </p:txBody>
      </p:sp>
    </p:spTree>
    <p:extLst>
      <p:ext uri="{BB962C8B-B14F-4D97-AF65-F5344CB8AC3E}">
        <p14:creationId xmlns:p14="http://schemas.microsoft.com/office/powerpoint/2010/main" val="110393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anose="02020603050405020304" pitchFamily="18" charset="0"/>
              </a:defRPr>
            </a:lvl1pPr>
            <a:lvl2pPr marL="716872" indent="-275720" eaLnBrk="0" hangingPunct="0">
              <a:defRPr sz="2300">
                <a:solidFill>
                  <a:schemeClr val="tx1"/>
                </a:solidFill>
                <a:latin typeface="Times New Roman" panose="02020603050405020304" pitchFamily="18" charset="0"/>
              </a:defRPr>
            </a:lvl2pPr>
            <a:lvl3pPr marL="1102881" indent="-220576" eaLnBrk="0" hangingPunct="0">
              <a:defRPr sz="2300">
                <a:solidFill>
                  <a:schemeClr val="tx1"/>
                </a:solidFill>
                <a:latin typeface="Times New Roman" panose="02020603050405020304" pitchFamily="18" charset="0"/>
              </a:defRPr>
            </a:lvl3pPr>
            <a:lvl4pPr marL="1544033" indent="-220576" eaLnBrk="0" hangingPunct="0">
              <a:defRPr sz="2300">
                <a:solidFill>
                  <a:schemeClr val="tx1"/>
                </a:solidFill>
                <a:latin typeface="Times New Roman" panose="02020603050405020304" pitchFamily="18" charset="0"/>
              </a:defRPr>
            </a:lvl4pPr>
            <a:lvl5pPr marL="1985185" indent="-220576" eaLnBrk="0" hangingPunct="0">
              <a:defRPr sz="2300">
                <a:solidFill>
                  <a:schemeClr val="tx1"/>
                </a:solidFill>
                <a:latin typeface="Times New Roman" panose="02020603050405020304" pitchFamily="18" charset="0"/>
              </a:defRPr>
            </a:lvl5pPr>
            <a:lvl6pPr marL="2426338" indent="-220576" eaLnBrk="0" fontAlgn="base" hangingPunct="0">
              <a:spcBef>
                <a:spcPct val="0"/>
              </a:spcBef>
              <a:spcAft>
                <a:spcPct val="0"/>
              </a:spcAft>
              <a:defRPr sz="2300">
                <a:solidFill>
                  <a:schemeClr val="tx1"/>
                </a:solidFill>
                <a:latin typeface="Times New Roman" panose="02020603050405020304" pitchFamily="18" charset="0"/>
              </a:defRPr>
            </a:lvl6pPr>
            <a:lvl7pPr marL="2867490" indent="-220576" eaLnBrk="0" fontAlgn="base" hangingPunct="0">
              <a:spcBef>
                <a:spcPct val="0"/>
              </a:spcBef>
              <a:spcAft>
                <a:spcPct val="0"/>
              </a:spcAft>
              <a:defRPr sz="2300">
                <a:solidFill>
                  <a:schemeClr val="tx1"/>
                </a:solidFill>
                <a:latin typeface="Times New Roman" panose="02020603050405020304" pitchFamily="18" charset="0"/>
              </a:defRPr>
            </a:lvl7pPr>
            <a:lvl8pPr marL="3308642" indent="-220576" eaLnBrk="0" fontAlgn="base" hangingPunct="0">
              <a:spcBef>
                <a:spcPct val="0"/>
              </a:spcBef>
              <a:spcAft>
                <a:spcPct val="0"/>
              </a:spcAft>
              <a:defRPr sz="2300">
                <a:solidFill>
                  <a:schemeClr val="tx1"/>
                </a:solidFill>
                <a:latin typeface="Times New Roman" panose="02020603050405020304" pitchFamily="18" charset="0"/>
              </a:defRPr>
            </a:lvl8pPr>
            <a:lvl9pPr marL="3749794" indent="-220576"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fld id="{78B8B009-7920-4CB0-8ADC-42EB4D4EFF5A}" type="slidenum">
              <a:rPr lang="zh-CN" altLang="en-US" sz="1200">
                <a:solidFill>
                  <a:prstClr val="black"/>
                </a:solidFill>
              </a:rPr>
              <a:pPr eaLnBrk="1" hangingPunct="1"/>
              <a:t>3</a:t>
            </a:fld>
            <a:endParaRPr lang="en-US" altLang="zh-CN"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810161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anose="02020603050405020304" pitchFamily="18" charset="0"/>
              </a:defRPr>
            </a:lvl1pPr>
            <a:lvl2pPr marL="716872" indent="-275720" eaLnBrk="0" hangingPunct="0">
              <a:defRPr sz="2300">
                <a:solidFill>
                  <a:schemeClr val="tx1"/>
                </a:solidFill>
                <a:latin typeface="Times New Roman" panose="02020603050405020304" pitchFamily="18" charset="0"/>
              </a:defRPr>
            </a:lvl2pPr>
            <a:lvl3pPr marL="1102881" indent="-220576" eaLnBrk="0" hangingPunct="0">
              <a:defRPr sz="2300">
                <a:solidFill>
                  <a:schemeClr val="tx1"/>
                </a:solidFill>
                <a:latin typeface="Times New Roman" panose="02020603050405020304" pitchFamily="18" charset="0"/>
              </a:defRPr>
            </a:lvl3pPr>
            <a:lvl4pPr marL="1544033" indent="-220576" eaLnBrk="0" hangingPunct="0">
              <a:defRPr sz="2300">
                <a:solidFill>
                  <a:schemeClr val="tx1"/>
                </a:solidFill>
                <a:latin typeface="Times New Roman" panose="02020603050405020304" pitchFamily="18" charset="0"/>
              </a:defRPr>
            </a:lvl4pPr>
            <a:lvl5pPr marL="1985185" indent="-220576" eaLnBrk="0" hangingPunct="0">
              <a:defRPr sz="2300">
                <a:solidFill>
                  <a:schemeClr val="tx1"/>
                </a:solidFill>
                <a:latin typeface="Times New Roman" panose="02020603050405020304" pitchFamily="18" charset="0"/>
              </a:defRPr>
            </a:lvl5pPr>
            <a:lvl6pPr marL="2426338" indent="-220576" eaLnBrk="0" fontAlgn="base" hangingPunct="0">
              <a:spcBef>
                <a:spcPct val="0"/>
              </a:spcBef>
              <a:spcAft>
                <a:spcPct val="0"/>
              </a:spcAft>
              <a:defRPr sz="2300">
                <a:solidFill>
                  <a:schemeClr val="tx1"/>
                </a:solidFill>
                <a:latin typeface="Times New Roman" panose="02020603050405020304" pitchFamily="18" charset="0"/>
              </a:defRPr>
            </a:lvl6pPr>
            <a:lvl7pPr marL="2867490" indent="-220576" eaLnBrk="0" fontAlgn="base" hangingPunct="0">
              <a:spcBef>
                <a:spcPct val="0"/>
              </a:spcBef>
              <a:spcAft>
                <a:spcPct val="0"/>
              </a:spcAft>
              <a:defRPr sz="2300">
                <a:solidFill>
                  <a:schemeClr val="tx1"/>
                </a:solidFill>
                <a:latin typeface="Times New Roman" panose="02020603050405020304" pitchFamily="18" charset="0"/>
              </a:defRPr>
            </a:lvl7pPr>
            <a:lvl8pPr marL="3308642" indent="-220576" eaLnBrk="0" fontAlgn="base" hangingPunct="0">
              <a:spcBef>
                <a:spcPct val="0"/>
              </a:spcBef>
              <a:spcAft>
                <a:spcPct val="0"/>
              </a:spcAft>
              <a:defRPr sz="2300">
                <a:solidFill>
                  <a:schemeClr val="tx1"/>
                </a:solidFill>
                <a:latin typeface="Times New Roman" panose="02020603050405020304" pitchFamily="18" charset="0"/>
              </a:defRPr>
            </a:lvl8pPr>
            <a:lvl9pPr marL="3749794" indent="-220576"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fld id="{78B8B009-7920-4CB0-8ADC-42EB4D4EFF5A}" type="slidenum">
              <a:rPr lang="zh-CN" altLang="en-US" sz="1200">
                <a:solidFill>
                  <a:prstClr val="black"/>
                </a:solidFill>
              </a:rPr>
              <a:pPr eaLnBrk="1" hangingPunct="1"/>
              <a:t>4</a:t>
            </a:fld>
            <a:endParaRPr lang="en-US" altLang="zh-CN"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263580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anose="02020603050405020304" pitchFamily="18" charset="0"/>
              </a:defRPr>
            </a:lvl1pPr>
            <a:lvl2pPr marL="716872" indent="-275720" eaLnBrk="0" hangingPunct="0">
              <a:defRPr sz="2300">
                <a:solidFill>
                  <a:schemeClr val="tx1"/>
                </a:solidFill>
                <a:latin typeface="Times New Roman" panose="02020603050405020304" pitchFamily="18" charset="0"/>
              </a:defRPr>
            </a:lvl2pPr>
            <a:lvl3pPr marL="1102881" indent="-220576" eaLnBrk="0" hangingPunct="0">
              <a:defRPr sz="2300">
                <a:solidFill>
                  <a:schemeClr val="tx1"/>
                </a:solidFill>
                <a:latin typeface="Times New Roman" panose="02020603050405020304" pitchFamily="18" charset="0"/>
              </a:defRPr>
            </a:lvl3pPr>
            <a:lvl4pPr marL="1544033" indent="-220576" eaLnBrk="0" hangingPunct="0">
              <a:defRPr sz="2300">
                <a:solidFill>
                  <a:schemeClr val="tx1"/>
                </a:solidFill>
                <a:latin typeface="Times New Roman" panose="02020603050405020304" pitchFamily="18" charset="0"/>
              </a:defRPr>
            </a:lvl4pPr>
            <a:lvl5pPr marL="1985185" indent="-220576" eaLnBrk="0" hangingPunct="0">
              <a:defRPr sz="2300">
                <a:solidFill>
                  <a:schemeClr val="tx1"/>
                </a:solidFill>
                <a:latin typeface="Times New Roman" panose="02020603050405020304" pitchFamily="18" charset="0"/>
              </a:defRPr>
            </a:lvl5pPr>
            <a:lvl6pPr marL="2426338" indent="-220576" eaLnBrk="0" fontAlgn="base" hangingPunct="0">
              <a:spcBef>
                <a:spcPct val="0"/>
              </a:spcBef>
              <a:spcAft>
                <a:spcPct val="0"/>
              </a:spcAft>
              <a:defRPr sz="2300">
                <a:solidFill>
                  <a:schemeClr val="tx1"/>
                </a:solidFill>
                <a:latin typeface="Times New Roman" panose="02020603050405020304" pitchFamily="18" charset="0"/>
              </a:defRPr>
            </a:lvl6pPr>
            <a:lvl7pPr marL="2867490" indent="-220576" eaLnBrk="0" fontAlgn="base" hangingPunct="0">
              <a:spcBef>
                <a:spcPct val="0"/>
              </a:spcBef>
              <a:spcAft>
                <a:spcPct val="0"/>
              </a:spcAft>
              <a:defRPr sz="2300">
                <a:solidFill>
                  <a:schemeClr val="tx1"/>
                </a:solidFill>
                <a:latin typeface="Times New Roman" panose="02020603050405020304" pitchFamily="18" charset="0"/>
              </a:defRPr>
            </a:lvl7pPr>
            <a:lvl8pPr marL="3308642" indent="-220576" eaLnBrk="0" fontAlgn="base" hangingPunct="0">
              <a:spcBef>
                <a:spcPct val="0"/>
              </a:spcBef>
              <a:spcAft>
                <a:spcPct val="0"/>
              </a:spcAft>
              <a:defRPr sz="2300">
                <a:solidFill>
                  <a:schemeClr val="tx1"/>
                </a:solidFill>
                <a:latin typeface="Times New Roman" panose="02020603050405020304" pitchFamily="18" charset="0"/>
              </a:defRPr>
            </a:lvl8pPr>
            <a:lvl9pPr marL="3749794" indent="-220576"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fld id="{78B8B009-7920-4CB0-8ADC-42EB4D4EFF5A}" type="slidenum">
              <a:rPr lang="zh-CN" altLang="en-US" sz="1200">
                <a:solidFill>
                  <a:prstClr val="black"/>
                </a:solidFill>
              </a:rPr>
              <a:pPr eaLnBrk="1" hangingPunct="1"/>
              <a:t>5</a:t>
            </a:fld>
            <a:endParaRPr lang="en-US" altLang="zh-CN"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486872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DA1BB-78D1-4DB6-8BAC-9028383018BE}"/>
              </a:ext>
            </a:extLst>
          </p:cNvPr>
          <p:cNvSpPr>
            <a:spLocks noGrp="1"/>
          </p:cNvSpPr>
          <p:nvPr>
            <p:ph type="ctrTitle"/>
          </p:nvPr>
        </p:nvSpPr>
        <p:spPr>
          <a:xfrm>
            <a:off x="1143199" y="1122363"/>
            <a:ext cx="6859191" cy="2387600"/>
          </a:xfrm>
        </p:spPr>
        <p:txBody>
          <a:bodyPr anchor="b"/>
          <a:lstStyle>
            <a:lvl1pPr algn="ctr">
              <a:defRPr sz="4501"/>
            </a:lvl1pPr>
          </a:lstStyle>
          <a:p>
            <a:r>
              <a:rPr lang="zh-CN" altLang="en-US"/>
              <a:t>单击此处编辑母版标题样式</a:t>
            </a:r>
          </a:p>
        </p:txBody>
      </p:sp>
      <p:sp>
        <p:nvSpPr>
          <p:cNvPr id="3" name="副标题 2">
            <a:extLst>
              <a:ext uri="{FF2B5EF4-FFF2-40B4-BE49-F238E27FC236}">
                <a16:creationId xmlns:a16="http://schemas.microsoft.com/office/drawing/2014/main" id="{A8FCA769-D6BA-4EA6-A40E-6C681D290233}"/>
              </a:ext>
            </a:extLst>
          </p:cNvPr>
          <p:cNvSpPr>
            <a:spLocks noGrp="1"/>
          </p:cNvSpPr>
          <p:nvPr>
            <p:ph type="subTitle" idx="1"/>
          </p:nvPr>
        </p:nvSpPr>
        <p:spPr>
          <a:xfrm>
            <a:off x="1143199" y="3602038"/>
            <a:ext cx="6859191" cy="1655762"/>
          </a:xfrm>
        </p:spPr>
        <p:txBody>
          <a:bodyPr/>
          <a:lstStyle>
            <a:lvl1pPr marL="0" indent="0" algn="ctr">
              <a:buNone/>
              <a:defRPr sz="1800"/>
            </a:lvl1pPr>
            <a:lvl2pPr marL="342946" indent="0" algn="ctr">
              <a:buNone/>
              <a:defRPr sz="1500"/>
            </a:lvl2pPr>
            <a:lvl3pPr marL="685891" indent="0" algn="ctr">
              <a:buNone/>
              <a:defRPr sz="1350"/>
            </a:lvl3pPr>
            <a:lvl4pPr marL="1028837" indent="0" algn="ctr">
              <a:buNone/>
              <a:defRPr sz="1200"/>
            </a:lvl4pPr>
            <a:lvl5pPr marL="1371783" indent="0" algn="ctr">
              <a:buNone/>
              <a:defRPr sz="1200"/>
            </a:lvl5pPr>
            <a:lvl6pPr marL="1714729" indent="0" algn="ctr">
              <a:buNone/>
              <a:defRPr sz="1200"/>
            </a:lvl6pPr>
            <a:lvl7pPr marL="2057674" indent="0" algn="ctr">
              <a:buNone/>
              <a:defRPr sz="1200"/>
            </a:lvl7pPr>
            <a:lvl8pPr marL="2400620" indent="0" algn="ctr">
              <a:buNone/>
              <a:defRPr sz="1200"/>
            </a:lvl8pPr>
            <a:lvl9pPr marL="2743566" indent="0" algn="ctr">
              <a:buNone/>
              <a:defRPr sz="1200"/>
            </a:lvl9pPr>
          </a:lstStyle>
          <a:p>
            <a:r>
              <a:rPr lang="zh-CN" altLang="en-US"/>
              <a:t>单击以编辑母版副标题样式</a:t>
            </a:r>
          </a:p>
        </p:txBody>
      </p:sp>
      <p:sp>
        <p:nvSpPr>
          <p:cNvPr id="4" name="日期占位符 3">
            <a:extLst>
              <a:ext uri="{FF2B5EF4-FFF2-40B4-BE49-F238E27FC236}">
                <a16:creationId xmlns:a16="http://schemas.microsoft.com/office/drawing/2014/main" id="{941BB4A1-5C78-409C-9753-79F3F395ABB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2019/6/26</a:t>
            </a:fld>
            <a:endParaRPr lang="zh-CN" altLang="en-US"/>
          </a:p>
        </p:txBody>
      </p:sp>
      <p:sp>
        <p:nvSpPr>
          <p:cNvPr id="5" name="页脚占位符 4">
            <a:extLst>
              <a:ext uri="{FF2B5EF4-FFF2-40B4-BE49-F238E27FC236}">
                <a16:creationId xmlns:a16="http://schemas.microsoft.com/office/drawing/2014/main" id="{45979040-6224-40BC-A812-0D0F1D45B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3186B1-32DF-45FD-8160-9CCFF931385B}"/>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2474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8AB92-C98C-4C82-A908-B3544CA7E6A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87EE63-3D15-4DBB-A1CE-06E9466FAC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B03AA0-7F3E-4B2C-9647-D04FB387B236}"/>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2019/6/26</a:t>
            </a:fld>
            <a:endParaRPr lang="zh-CN" altLang="en-US"/>
          </a:p>
        </p:txBody>
      </p:sp>
      <p:sp>
        <p:nvSpPr>
          <p:cNvPr id="5" name="页脚占位符 4">
            <a:extLst>
              <a:ext uri="{FF2B5EF4-FFF2-40B4-BE49-F238E27FC236}">
                <a16:creationId xmlns:a16="http://schemas.microsoft.com/office/drawing/2014/main" id="{1ECBFEF0-623A-4A42-A371-3BA73B03F1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A73C02-64C5-436C-B73D-6E8F1D4714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57872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4EDD55-06F6-451F-80F2-1C9A859AD93E}"/>
              </a:ext>
            </a:extLst>
          </p:cNvPr>
          <p:cNvSpPr>
            <a:spLocks noGrp="1"/>
          </p:cNvSpPr>
          <p:nvPr>
            <p:ph type="title" orient="vert"/>
          </p:nvPr>
        </p:nvSpPr>
        <p:spPr>
          <a:xfrm>
            <a:off x="6544812" y="365125"/>
            <a:ext cx="1972017"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073ED4-69E4-405C-9906-83910674FF01}"/>
              </a:ext>
            </a:extLst>
          </p:cNvPr>
          <p:cNvSpPr>
            <a:spLocks noGrp="1"/>
          </p:cNvSpPr>
          <p:nvPr>
            <p:ph type="body" orient="vert" idx="1"/>
          </p:nvPr>
        </p:nvSpPr>
        <p:spPr>
          <a:xfrm>
            <a:off x="628759" y="365125"/>
            <a:ext cx="5801732"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C94720-E96A-4354-8F04-220BD841B65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2019/6/26</a:t>
            </a:fld>
            <a:endParaRPr lang="zh-CN" altLang="en-US"/>
          </a:p>
        </p:txBody>
      </p:sp>
      <p:sp>
        <p:nvSpPr>
          <p:cNvPr id="5" name="页脚占位符 4">
            <a:extLst>
              <a:ext uri="{FF2B5EF4-FFF2-40B4-BE49-F238E27FC236}">
                <a16:creationId xmlns:a16="http://schemas.microsoft.com/office/drawing/2014/main" id="{FFC8A551-3A23-4531-BC2D-968A954EB1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1F4C15-5F3C-4548-89F6-AA2FE64A151E}"/>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319567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9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48" name="Picture Placeholder 11"/>
          <p:cNvSpPr>
            <a:spLocks noGrp="1"/>
          </p:cNvSpPr>
          <p:nvPr>
            <p:ph type="pic" sz="quarter" idx="10"/>
          </p:nvPr>
        </p:nvSpPr>
        <p:spPr>
          <a:xfrm>
            <a:off x="4721675" y="1600201"/>
            <a:ext cx="4424178" cy="3662363"/>
          </a:xfrm>
          <a:prstGeom prst="roundRect">
            <a:avLst>
              <a:gd name="adj" fmla="val 2031"/>
            </a:avLst>
          </a:prstGeom>
        </p:spPr>
        <p:txBody>
          <a:bodyPr/>
          <a:lstStyle>
            <a:lvl1pPr>
              <a:defRPr baseline="0"/>
            </a:lvl1pPr>
          </a:lstStyle>
          <a:p>
            <a:endParaRPr lang="en-US" dirty="0"/>
          </a:p>
        </p:txBody>
      </p:sp>
      <p:sp>
        <p:nvSpPr>
          <p:cNvPr id="49" name="Text Placeholder 13"/>
          <p:cNvSpPr>
            <a:spLocks noGrp="1"/>
          </p:cNvSpPr>
          <p:nvPr>
            <p:ph type="body" sz="quarter" idx="11"/>
          </p:nvPr>
        </p:nvSpPr>
        <p:spPr>
          <a:xfrm>
            <a:off x="685919" y="2112461"/>
            <a:ext cx="3011858" cy="585787"/>
          </a:xfrm>
          <a:prstGeom prst="rect">
            <a:avLst/>
          </a:prstGeom>
        </p:spPr>
        <p:txBody>
          <a:bodyPr>
            <a:noAutofit/>
          </a:bodyPr>
          <a:lstStyle>
            <a:lvl1pPr marL="0" indent="0">
              <a:buNone/>
              <a:defRPr sz="3200">
                <a:solidFill>
                  <a:schemeClr val="tx1">
                    <a:lumMod val="50000"/>
                    <a:lumOff val="50000"/>
                  </a:schemeClr>
                </a:solidFill>
                <a:latin typeface="GeosansLight" panose="02000603020000020003" pitchFamily="2" charset="0"/>
              </a:defRPr>
            </a:lvl1pPr>
            <a:lvl2pPr marL="457200" indent="0">
              <a:buNone/>
              <a:defRPr/>
            </a:lvl2pPr>
            <a:lvl3pPr marL="914400" indent="0">
              <a:buNone/>
              <a:defRPr/>
            </a:lvl3pPr>
            <a:lvl4pPr marL="1371600" indent="0">
              <a:buNone/>
              <a:defRPr/>
            </a:lvl4pPr>
          </a:lstStyle>
          <a:p>
            <a:pPr lvl="0"/>
            <a:endParaRPr lang="en-US" dirty="0"/>
          </a:p>
        </p:txBody>
      </p:sp>
      <p:sp>
        <p:nvSpPr>
          <p:cNvPr id="50" name="Content Placeholder 15"/>
          <p:cNvSpPr>
            <a:spLocks noGrp="1"/>
          </p:cNvSpPr>
          <p:nvPr>
            <p:ph sz="quarter" idx="12"/>
          </p:nvPr>
        </p:nvSpPr>
        <p:spPr>
          <a:xfrm>
            <a:off x="685919" y="3552826"/>
            <a:ext cx="3642755" cy="1198563"/>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Content Placeholder 17"/>
          <p:cNvSpPr>
            <a:spLocks noGrp="1"/>
          </p:cNvSpPr>
          <p:nvPr>
            <p:ph sz="quarter" idx="13"/>
          </p:nvPr>
        </p:nvSpPr>
        <p:spPr>
          <a:xfrm>
            <a:off x="688315" y="2735011"/>
            <a:ext cx="2557907" cy="3905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825433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9145588" cy="3429000"/>
          </a:xfrm>
          <a:prstGeom prst="rect">
            <a:avLst/>
          </a:prstGeom>
        </p:spPr>
        <p:txBody>
          <a:bodyPr/>
          <a:lstStyle>
            <a:lvl1pPr>
              <a:defRPr/>
            </a:lvl1pPr>
          </a:lstStyle>
          <a:p>
            <a:endParaRPr lang="en-US" dirty="0"/>
          </a:p>
        </p:txBody>
      </p:sp>
      <p:sp>
        <p:nvSpPr>
          <p:cNvPr id="22" name="Text Placeholder 21"/>
          <p:cNvSpPr>
            <a:spLocks noGrp="1"/>
          </p:cNvSpPr>
          <p:nvPr>
            <p:ph type="body" sz="quarter" idx="11"/>
          </p:nvPr>
        </p:nvSpPr>
        <p:spPr>
          <a:xfrm>
            <a:off x="2782974" y="3837116"/>
            <a:ext cx="3579640" cy="604837"/>
          </a:xfrm>
          <a:prstGeom prst="rect">
            <a:avLst/>
          </a:prstGeom>
        </p:spPr>
        <p:txBody>
          <a:bodyPr>
            <a:noAutofit/>
          </a:bodyPr>
          <a:lstStyle>
            <a:lvl1pPr marL="0" indent="0" algn="ctr">
              <a:buNone/>
              <a:defRPr sz="3200">
                <a:solidFill>
                  <a:schemeClr val="tx1">
                    <a:lumMod val="50000"/>
                    <a:lumOff val="50000"/>
                  </a:schemeClr>
                </a:solidFill>
                <a:latin typeface="GeosansLight" panose="02000603020000020003" pitchFamily="2" charset="0"/>
              </a:defRPr>
            </a:lvl1pPr>
          </a:lstStyle>
          <a:p>
            <a:pPr lvl="0"/>
            <a:endParaRPr lang="en-US" dirty="0"/>
          </a:p>
        </p:txBody>
      </p:sp>
      <p:sp>
        <p:nvSpPr>
          <p:cNvPr id="24" name="Text Placeholder 23"/>
          <p:cNvSpPr>
            <a:spLocks noGrp="1"/>
          </p:cNvSpPr>
          <p:nvPr>
            <p:ph type="body" sz="quarter" idx="12"/>
          </p:nvPr>
        </p:nvSpPr>
        <p:spPr>
          <a:xfrm>
            <a:off x="3209292" y="4441825"/>
            <a:ext cx="2704379" cy="476250"/>
          </a:xfrm>
          <a:prstGeom prst="rect">
            <a:avLst/>
          </a:prstGeom>
        </p:spPr>
        <p:txBody>
          <a:bodyPr>
            <a:normAutofit/>
          </a:bodyPr>
          <a:lstStyle>
            <a:lvl1pPr marL="0" indent="0" algn="ctr">
              <a:buNone/>
              <a:defRPr sz="1000"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6" name="Text Placeholder 25"/>
          <p:cNvSpPr>
            <a:spLocks noGrp="1"/>
          </p:cNvSpPr>
          <p:nvPr>
            <p:ph type="body" sz="quarter" idx="13"/>
          </p:nvPr>
        </p:nvSpPr>
        <p:spPr>
          <a:xfrm>
            <a:off x="2519205" y="5129214"/>
            <a:ext cx="4107179" cy="1030287"/>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624366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New Product">
    <p:spTree>
      <p:nvGrpSpPr>
        <p:cNvPr id="1" name=""/>
        <p:cNvGrpSpPr/>
        <p:nvPr/>
      </p:nvGrpSpPr>
      <p:grpSpPr>
        <a:xfrm>
          <a:off x="0" y="0"/>
          <a:ext cx="0" cy="0"/>
          <a:chOff x="0" y="0"/>
          <a:chExt cx="0" cy="0"/>
        </a:xfrm>
      </p:grpSpPr>
      <p:sp>
        <p:nvSpPr>
          <p:cNvPr id="6" name="Picture Placeholder 47"/>
          <p:cNvSpPr>
            <a:spLocks noGrp="1"/>
          </p:cNvSpPr>
          <p:nvPr>
            <p:ph type="pic" sz="quarter" idx="10"/>
          </p:nvPr>
        </p:nvSpPr>
        <p:spPr>
          <a:xfrm>
            <a:off x="685919" y="1603376"/>
            <a:ext cx="2465022" cy="2170113"/>
          </a:xfrm>
          <a:prstGeom prst="rect">
            <a:avLst/>
          </a:prstGeom>
          <a:solidFill>
            <a:schemeClr val="bg1">
              <a:lumMod val="85000"/>
            </a:schemeClr>
          </a:solidFill>
        </p:spPr>
        <p:txBody>
          <a:bodyPr/>
          <a:lstStyle/>
          <a:p>
            <a:endParaRPr lang="en-US"/>
          </a:p>
        </p:txBody>
      </p:sp>
      <p:sp>
        <p:nvSpPr>
          <p:cNvPr id="7" name="Picture Placeholder 47"/>
          <p:cNvSpPr>
            <a:spLocks noGrp="1"/>
          </p:cNvSpPr>
          <p:nvPr>
            <p:ph type="pic" sz="quarter" idx="11"/>
          </p:nvPr>
        </p:nvSpPr>
        <p:spPr>
          <a:xfrm>
            <a:off x="3340034" y="1603376"/>
            <a:ext cx="2465022" cy="2170113"/>
          </a:xfrm>
          <a:prstGeom prst="rect">
            <a:avLst/>
          </a:prstGeom>
          <a:solidFill>
            <a:schemeClr val="bg1">
              <a:lumMod val="85000"/>
            </a:schemeClr>
          </a:solidFill>
        </p:spPr>
        <p:txBody>
          <a:bodyPr/>
          <a:lstStyle/>
          <a:p>
            <a:endParaRPr lang="en-US"/>
          </a:p>
        </p:txBody>
      </p:sp>
      <p:sp>
        <p:nvSpPr>
          <p:cNvPr id="8" name="Picture Placeholder 47"/>
          <p:cNvSpPr>
            <a:spLocks noGrp="1"/>
          </p:cNvSpPr>
          <p:nvPr>
            <p:ph type="pic" sz="quarter" idx="12"/>
          </p:nvPr>
        </p:nvSpPr>
        <p:spPr>
          <a:xfrm>
            <a:off x="5994149" y="1609068"/>
            <a:ext cx="2465022" cy="2170113"/>
          </a:xfrm>
          <a:prstGeom prst="rect">
            <a:avLst/>
          </a:prstGeom>
          <a:solidFill>
            <a:schemeClr val="bg1">
              <a:lumMod val="85000"/>
            </a:schemeClr>
          </a:solidFill>
        </p:spPr>
        <p:txBody>
          <a:bodyPr/>
          <a:lstStyle/>
          <a:p>
            <a:endParaRPr lang="en-US"/>
          </a:p>
        </p:txBody>
      </p:sp>
      <p:sp>
        <p:nvSpPr>
          <p:cNvPr id="9" name="Rectangle 8"/>
          <p:cNvSpPr/>
          <p:nvPr userDrawn="1"/>
        </p:nvSpPr>
        <p:spPr>
          <a:xfrm>
            <a:off x="685919" y="3773598"/>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3340533" y="3773597"/>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995146" y="3773600"/>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51"/>
          <p:cNvSpPr>
            <a:spLocks noGrp="1"/>
          </p:cNvSpPr>
          <p:nvPr>
            <p:ph type="body" sz="quarter" idx="13"/>
          </p:nvPr>
        </p:nvSpPr>
        <p:spPr>
          <a:xfrm>
            <a:off x="1599088" y="3522296"/>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54"/>
          <p:cNvSpPr>
            <a:spLocks noGrp="1"/>
          </p:cNvSpPr>
          <p:nvPr>
            <p:ph type="body" sz="quarter" idx="14"/>
          </p:nvPr>
        </p:nvSpPr>
        <p:spPr>
          <a:xfrm>
            <a:off x="4261340" y="3532292"/>
            <a:ext cx="631046" cy="246888"/>
          </a:xfrm>
          <a:prstGeom prst="rect">
            <a:avLst/>
          </a:prstGeom>
          <a:solidFill>
            <a:schemeClr val="tx1">
              <a:lumMod val="65000"/>
              <a:lumOff val="35000"/>
            </a:schemeClr>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56"/>
          <p:cNvSpPr>
            <a:spLocks noGrp="1"/>
          </p:cNvSpPr>
          <p:nvPr>
            <p:ph type="body" sz="quarter" idx="15"/>
          </p:nvPr>
        </p:nvSpPr>
        <p:spPr>
          <a:xfrm>
            <a:off x="6911320" y="3519874"/>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58"/>
          <p:cNvSpPr>
            <a:spLocks noGrp="1"/>
          </p:cNvSpPr>
          <p:nvPr>
            <p:ph type="body" sz="quarter" idx="16"/>
          </p:nvPr>
        </p:nvSpPr>
        <p:spPr>
          <a:xfrm>
            <a:off x="954548"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58"/>
          <p:cNvSpPr>
            <a:spLocks noGrp="1"/>
          </p:cNvSpPr>
          <p:nvPr>
            <p:ph type="body" sz="quarter" idx="17"/>
          </p:nvPr>
        </p:nvSpPr>
        <p:spPr>
          <a:xfrm>
            <a:off x="954548"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58"/>
          <p:cNvSpPr>
            <a:spLocks noGrp="1"/>
          </p:cNvSpPr>
          <p:nvPr>
            <p:ph type="body" sz="quarter" idx="19"/>
          </p:nvPr>
        </p:nvSpPr>
        <p:spPr>
          <a:xfrm>
            <a:off x="360916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58"/>
          <p:cNvSpPr>
            <a:spLocks noGrp="1"/>
          </p:cNvSpPr>
          <p:nvPr>
            <p:ph type="body" sz="quarter" idx="20"/>
          </p:nvPr>
        </p:nvSpPr>
        <p:spPr>
          <a:xfrm>
            <a:off x="3608911"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58"/>
          <p:cNvSpPr>
            <a:spLocks noGrp="1"/>
          </p:cNvSpPr>
          <p:nvPr>
            <p:ph type="body" sz="quarter" idx="21"/>
          </p:nvPr>
        </p:nvSpPr>
        <p:spPr>
          <a:xfrm>
            <a:off x="626611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58"/>
          <p:cNvSpPr>
            <a:spLocks noGrp="1"/>
          </p:cNvSpPr>
          <p:nvPr>
            <p:ph type="body" sz="quarter" idx="22"/>
          </p:nvPr>
        </p:nvSpPr>
        <p:spPr>
          <a:xfrm>
            <a:off x="6265862"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4" name="Text Placeholder 58"/>
          <p:cNvSpPr>
            <a:spLocks noGrp="1"/>
          </p:cNvSpPr>
          <p:nvPr>
            <p:ph type="body" sz="quarter" idx="24" hasCustomPrompt="1"/>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Slogun Text</a:t>
            </a:r>
          </a:p>
        </p:txBody>
      </p:sp>
      <p:sp>
        <p:nvSpPr>
          <p:cNvPr id="45" name="Text Placeholder 28"/>
          <p:cNvSpPr>
            <a:spLocks noGrp="1"/>
          </p:cNvSpPr>
          <p:nvPr>
            <p:ph type="body" sz="quarter" idx="25" hasCustomPrompt="1"/>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Company Name</a:t>
            </a:r>
          </a:p>
        </p:txBody>
      </p:sp>
      <p:sp>
        <p:nvSpPr>
          <p:cNvPr id="46" name="Text Placeholder 28"/>
          <p:cNvSpPr>
            <a:spLocks noGrp="1"/>
          </p:cNvSpPr>
          <p:nvPr>
            <p:ph type="body" sz="quarter" idx="26" hasCustomPrompt="1"/>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Web Site Name</a:t>
            </a:r>
          </a:p>
        </p:txBody>
      </p:sp>
      <p:sp>
        <p:nvSpPr>
          <p:cNvPr id="47" name="Text Placeholder 28"/>
          <p:cNvSpPr>
            <a:spLocks noGrp="1"/>
          </p:cNvSpPr>
          <p:nvPr>
            <p:ph type="body" sz="quarter" idx="18" hasCustomPrompt="1"/>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Page Number 00</a:t>
            </a:r>
          </a:p>
        </p:txBody>
      </p:sp>
    </p:spTree>
    <p:extLst>
      <p:ext uri="{BB962C8B-B14F-4D97-AF65-F5344CB8AC3E}">
        <p14:creationId xmlns:p14="http://schemas.microsoft.com/office/powerpoint/2010/main" val="341536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52824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29" name="Picture Placeholder 27"/>
          <p:cNvSpPr>
            <a:spLocks noGrp="1"/>
          </p:cNvSpPr>
          <p:nvPr>
            <p:ph type="pic" sz="quarter" idx="11"/>
          </p:nvPr>
        </p:nvSpPr>
        <p:spPr>
          <a:xfrm>
            <a:off x="2188253"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0" name="Picture Placeholder 27"/>
          <p:cNvSpPr>
            <a:spLocks noGrp="1"/>
          </p:cNvSpPr>
          <p:nvPr>
            <p:ph type="pic" sz="quarter" idx="12"/>
          </p:nvPr>
        </p:nvSpPr>
        <p:spPr>
          <a:xfrm>
            <a:off x="3867824" y="1675161"/>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1" name="Picture Placeholder 27"/>
          <p:cNvSpPr>
            <a:spLocks noGrp="1"/>
          </p:cNvSpPr>
          <p:nvPr>
            <p:ph type="pic" sz="quarter" idx="13"/>
          </p:nvPr>
        </p:nvSpPr>
        <p:spPr>
          <a:xfrm>
            <a:off x="5546558" y="1683019"/>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2" name="Picture Placeholder 27"/>
          <p:cNvSpPr>
            <a:spLocks noGrp="1"/>
          </p:cNvSpPr>
          <p:nvPr>
            <p:ph type="pic" sz="quarter" idx="14"/>
          </p:nvPr>
        </p:nvSpPr>
        <p:spPr>
          <a:xfrm>
            <a:off x="722445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12" name="Arc 11"/>
          <p:cNvSpPr/>
          <p:nvPr userDrawn="1"/>
        </p:nvSpPr>
        <p:spPr>
          <a:xfrm>
            <a:off x="509519" y="1690876"/>
            <a:ext cx="1371838" cy="1828800"/>
          </a:xfrm>
          <a:prstGeom prst="arc">
            <a:avLst>
              <a:gd name="adj1" fmla="val 16200000"/>
              <a:gd name="adj2" fmla="val 10155543"/>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userDrawn="1"/>
        </p:nvSpPr>
        <p:spPr>
          <a:xfrm>
            <a:off x="2189089" y="1690876"/>
            <a:ext cx="1371838" cy="1828800"/>
          </a:xfrm>
          <a:prstGeom prst="arc">
            <a:avLst>
              <a:gd name="adj1" fmla="val 20082479"/>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userDrawn="1"/>
        </p:nvSpPr>
        <p:spPr>
          <a:xfrm>
            <a:off x="3868661" y="1675161"/>
            <a:ext cx="1371838" cy="1828800"/>
          </a:xfrm>
          <a:prstGeom prst="arc">
            <a:avLst>
              <a:gd name="adj1" fmla="val 13544500"/>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userDrawn="1"/>
        </p:nvSpPr>
        <p:spPr>
          <a:xfrm>
            <a:off x="5548233" y="1675161"/>
            <a:ext cx="1371838" cy="1828800"/>
          </a:xfrm>
          <a:prstGeom prst="arc">
            <a:avLst>
              <a:gd name="adj1" fmla="val 37899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userDrawn="1"/>
        </p:nvSpPr>
        <p:spPr>
          <a:xfrm>
            <a:off x="7227806" y="1690876"/>
            <a:ext cx="1371838" cy="1828800"/>
          </a:xfrm>
          <a:prstGeom prst="arc">
            <a:avLst>
              <a:gd name="adj1" fmla="val 1500186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 Placeholder 33"/>
          <p:cNvSpPr>
            <a:spLocks noGrp="1"/>
          </p:cNvSpPr>
          <p:nvPr>
            <p:ph type="body" sz="quarter" idx="15"/>
          </p:nvPr>
        </p:nvSpPr>
        <p:spPr>
          <a:xfrm>
            <a:off x="670877"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38" name="Text Placeholder 37"/>
          <p:cNvSpPr>
            <a:spLocks noGrp="1"/>
          </p:cNvSpPr>
          <p:nvPr>
            <p:ph type="body" sz="quarter" idx="16"/>
          </p:nvPr>
        </p:nvSpPr>
        <p:spPr>
          <a:xfrm>
            <a:off x="509519"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3"/>
          <p:cNvSpPr>
            <a:spLocks noGrp="1"/>
          </p:cNvSpPr>
          <p:nvPr>
            <p:ph type="body" sz="quarter" idx="17"/>
          </p:nvPr>
        </p:nvSpPr>
        <p:spPr>
          <a:xfrm>
            <a:off x="234961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0" name="Text Placeholder 37"/>
          <p:cNvSpPr>
            <a:spLocks noGrp="1"/>
          </p:cNvSpPr>
          <p:nvPr>
            <p:ph type="body" sz="quarter" idx="18"/>
          </p:nvPr>
        </p:nvSpPr>
        <p:spPr>
          <a:xfrm>
            <a:off x="218825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33"/>
          <p:cNvSpPr>
            <a:spLocks noGrp="1"/>
          </p:cNvSpPr>
          <p:nvPr>
            <p:ph type="body" sz="quarter" idx="19"/>
          </p:nvPr>
        </p:nvSpPr>
        <p:spPr>
          <a:xfrm>
            <a:off x="4028346"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2" name="Text Placeholder 37"/>
          <p:cNvSpPr>
            <a:spLocks noGrp="1"/>
          </p:cNvSpPr>
          <p:nvPr>
            <p:ph type="body" sz="quarter" idx="20"/>
          </p:nvPr>
        </p:nvSpPr>
        <p:spPr>
          <a:xfrm>
            <a:off x="3866988"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33"/>
          <p:cNvSpPr>
            <a:spLocks noGrp="1"/>
          </p:cNvSpPr>
          <p:nvPr>
            <p:ph type="body" sz="quarter" idx="21"/>
          </p:nvPr>
        </p:nvSpPr>
        <p:spPr>
          <a:xfrm>
            <a:off x="5868438"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4" name="Text Placeholder 37"/>
          <p:cNvSpPr>
            <a:spLocks noGrp="1"/>
          </p:cNvSpPr>
          <p:nvPr>
            <p:ph type="body" sz="quarter" idx="22"/>
          </p:nvPr>
        </p:nvSpPr>
        <p:spPr>
          <a:xfrm>
            <a:off x="5707080"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5" name="Text Placeholder 33"/>
          <p:cNvSpPr>
            <a:spLocks noGrp="1"/>
          </p:cNvSpPr>
          <p:nvPr>
            <p:ph type="body" sz="quarter" idx="23"/>
          </p:nvPr>
        </p:nvSpPr>
        <p:spPr>
          <a:xfrm>
            <a:off x="754717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6" name="Text Placeholder 37"/>
          <p:cNvSpPr>
            <a:spLocks noGrp="1"/>
          </p:cNvSpPr>
          <p:nvPr>
            <p:ph type="body" sz="quarter" idx="24"/>
          </p:nvPr>
        </p:nvSpPr>
        <p:spPr>
          <a:xfrm>
            <a:off x="738581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7" name="Text Placeholder 68"/>
          <p:cNvSpPr>
            <a:spLocks noGrp="1"/>
          </p:cNvSpPr>
          <p:nvPr>
            <p:ph type="body" sz="quarter" idx="25"/>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8" name="Text Placeholder 58"/>
          <p:cNvSpPr>
            <a:spLocks noGrp="1"/>
          </p:cNvSpPr>
          <p:nvPr>
            <p:ph type="body" sz="quarter" idx="26"/>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49" name="Text Placeholder 28"/>
          <p:cNvSpPr>
            <a:spLocks noGrp="1"/>
          </p:cNvSpPr>
          <p:nvPr>
            <p:ph type="body" sz="quarter" idx="27"/>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0" name="Text Placeholder 28"/>
          <p:cNvSpPr>
            <a:spLocks noGrp="1"/>
          </p:cNvSpPr>
          <p:nvPr>
            <p:ph type="body" sz="quarter" idx="28"/>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Text Placeholder 28"/>
          <p:cNvSpPr>
            <a:spLocks noGrp="1"/>
          </p:cNvSpPr>
          <p:nvPr>
            <p:ph type="body" sz="quarter" idx="29"/>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469632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Rectangle 8"/>
          <p:cNvSpPr/>
          <p:nvPr userDrawn="1"/>
        </p:nvSpPr>
        <p:spPr>
          <a:xfrm>
            <a:off x="2057757" y="9144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4572794" y="27432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057757"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44632"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p:cNvSpPr>
            <a:spLocks noGrp="1"/>
          </p:cNvSpPr>
          <p:nvPr>
            <p:ph type="pic" sz="quarter" idx="10"/>
          </p:nvPr>
        </p:nvSpPr>
        <p:spPr>
          <a:xfrm>
            <a:off x="685919" y="914400"/>
            <a:ext cx="1371838" cy="1828800"/>
          </a:xfrm>
          <a:prstGeom prst="rect">
            <a:avLst/>
          </a:prstGeom>
          <a:solidFill>
            <a:schemeClr val="bg1">
              <a:lumMod val="85000"/>
            </a:schemeClr>
          </a:solidFill>
        </p:spPr>
        <p:txBody>
          <a:bodyPr/>
          <a:lstStyle/>
          <a:p>
            <a:endParaRPr lang="en-US"/>
          </a:p>
        </p:txBody>
      </p:sp>
      <p:sp>
        <p:nvSpPr>
          <p:cNvPr id="28" name="Picture Placeholder 26"/>
          <p:cNvSpPr>
            <a:spLocks noGrp="1"/>
          </p:cNvSpPr>
          <p:nvPr>
            <p:ph type="pic" sz="quarter" idx="11"/>
          </p:nvPr>
        </p:nvSpPr>
        <p:spPr>
          <a:xfrm>
            <a:off x="3200956" y="2743200"/>
            <a:ext cx="1371838" cy="1828800"/>
          </a:xfrm>
          <a:prstGeom prst="rect">
            <a:avLst/>
          </a:prstGeom>
          <a:solidFill>
            <a:schemeClr val="bg1">
              <a:lumMod val="85000"/>
            </a:schemeClr>
          </a:solidFill>
        </p:spPr>
        <p:txBody>
          <a:bodyPr/>
          <a:lstStyle/>
          <a:p>
            <a:endParaRPr lang="en-US"/>
          </a:p>
        </p:txBody>
      </p:sp>
      <p:sp>
        <p:nvSpPr>
          <p:cNvPr id="29" name="Picture Placeholder 26"/>
          <p:cNvSpPr>
            <a:spLocks noGrp="1"/>
          </p:cNvSpPr>
          <p:nvPr>
            <p:ph type="pic" sz="quarter" idx="12"/>
          </p:nvPr>
        </p:nvSpPr>
        <p:spPr>
          <a:xfrm>
            <a:off x="685918" y="4572000"/>
            <a:ext cx="1371838" cy="1828800"/>
          </a:xfrm>
          <a:prstGeom prst="rect">
            <a:avLst/>
          </a:prstGeom>
          <a:solidFill>
            <a:schemeClr val="bg1">
              <a:lumMod val="85000"/>
            </a:schemeClr>
          </a:solidFill>
        </p:spPr>
        <p:txBody>
          <a:bodyPr/>
          <a:lstStyle/>
          <a:p>
            <a:endParaRPr lang="en-US"/>
          </a:p>
        </p:txBody>
      </p:sp>
      <p:sp>
        <p:nvSpPr>
          <p:cNvPr id="30" name="Picture Placeholder 26"/>
          <p:cNvSpPr>
            <a:spLocks noGrp="1"/>
          </p:cNvSpPr>
          <p:nvPr>
            <p:ph type="pic" sz="quarter" idx="13"/>
          </p:nvPr>
        </p:nvSpPr>
        <p:spPr>
          <a:xfrm>
            <a:off x="4572794" y="4572000"/>
            <a:ext cx="1371838" cy="1828800"/>
          </a:xfrm>
          <a:prstGeom prst="rect">
            <a:avLst/>
          </a:prstGeom>
          <a:solidFill>
            <a:schemeClr val="bg1">
              <a:lumMod val="85000"/>
            </a:schemeClr>
          </a:solidFill>
        </p:spPr>
        <p:txBody>
          <a:bodyPr/>
          <a:lstStyle/>
          <a:p>
            <a:endParaRPr lang="en-US"/>
          </a:p>
        </p:txBody>
      </p:sp>
      <p:sp>
        <p:nvSpPr>
          <p:cNvPr id="32" name="Text Placeholder 31"/>
          <p:cNvSpPr>
            <a:spLocks noGrp="1"/>
          </p:cNvSpPr>
          <p:nvPr>
            <p:ph type="body" sz="quarter" idx="14"/>
          </p:nvPr>
        </p:nvSpPr>
        <p:spPr>
          <a:xfrm>
            <a:off x="2125635" y="475138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33"/>
          <p:cNvSpPr>
            <a:spLocks noGrp="1"/>
          </p:cNvSpPr>
          <p:nvPr>
            <p:ph type="body" sz="quarter" idx="15"/>
          </p:nvPr>
        </p:nvSpPr>
        <p:spPr>
          <a:xfrm>
            <a:off x="2125635" y="545306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31"/>
          <p:cNvSpPr>
            <a:spLocks noGrp="1"/>
          </p:cNvSpPr>
          <p:nvPr>
            <p:ph type="body" sz="quarter" idx="16"/>
          </p:nvPr>
        </p:nvSpPr>
        <p:spPr>
          <a:xfrm>
            <a:off x="6012509" y="4741129"/>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33"/>
          <p:cNvSpPr>
            <a:spLocks noGrp="1"/>
          </p:cNvSpPr>
          <p:nvPr>
            <p:ph type="body" sz="quarter" idx="17"/>
          </p:nvPr>
        </p:nvSpPr>
        <p:spPr>
          <a:xfrm>
            <a:off x="6012510" y="5442804"/>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31"/>
          <p:cNvSpPr>
            <a:spLocks noGrp="1"/>
          </p:cNvSpPr>
          <p:nvPr>
            <p:ph type="body" sz="quarter" idx="18"/>
          </p:nvPr>
        </p:nvSpPr>
        <p:spPr>
          <a:xfrm>
            <a:off x="4687114" y="290601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33"/>
          <p:cNvSpPr>
            <a:spLocks noGrp="1"/>
          </p:cNvSpPr>
          <p:nvPr>
            <p:ph type="body" sz="quarter" idx="19"/>
          </p:nvPr>
        </p:nvSpPr>
        <p:spPr>
          <a:xfrm>
            <a:off x="4687114" y="360769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1"/>
          <p:cNvSpPr>
            <a:spLocks noGrp="1"/>
          </p:cNvSpPr>
          <p:nvPr>
            <p:ph type="body" sz="quarter" idx="20"/>
          </p:nvPr>
        </p:nvSpPr>
        <p:spPr>
          <a:xfrm>
            <a:off x="2125635" y="1097252"/>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33"/>
          <p:cNvSpPr>
            <a:spLocks noGrp="1"/>
          </p:cNvSpPr>
          <p:nvPr>
            <p:ph type="body" sz="quarter" idx="21"/>
          </p:nvPr>
        </p:nvSpPr>
        <p:spPr>
          <a:xfrm>
            <a:off x="2125635" y="1798927"/>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41"/>
          <p:cNvSpPr>
            <a:spLocks noGrp="1"/>
          </p:cNvSpPr>
          <p:nvPr>
            <p:ph type="body" sz="quarter" idx="22"/>
          </p:nvPr>
        </p:nvSpPr>
        <p:spPr>
          <a:xfrm>
            <a:off x="4896700" y="1325563"/>
            <a:ext cx="3160468" cy="595312"/>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41"/>
          <p:cNvSpPr>
            <a:spLocks noGrp="1"/>
          </p:cNvSpPr>
          <p:nvPr>
            <p:ph type="body" sz="quarter" idx="23"/>
          </p:nvPr>
        </p:nvSpPr>
        <p:spPr>
          <a:xfrm>
            <a:off x="4896700" y="1949563"/>
            <a:ext cx="3160468" cy="406714"/>
          </a:xfrm>
          <a:prstGeom prst="rect">
            <a:avLst/>
          </a:prstGeom>
        </p:spPr>
        <p:txBody>
          <a:bodyPr>
            <a:normAutofit/>
          </a:bodyPr>
          <a:lstStyle>
            <a:lvl1pPr marL="0" indent="0">
              <a:buNone/>
              <a:defRPr sz="1000">
                <a:solidFill>
                  <a:schemeClr val="tx1">
                    <a:lumMod val="50000"/>
                    <a:lumOff val="50000"/>
                  </a:schemeClr>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2387739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ingle">
    <p:spTree>
      <p:nvGrpSpPr>
        <p:cNvPr id="1" name=""/>
        <p:cNvGrpSpPr/>
        <p:nvPr/>
      </p:nvGrpSpPr>
      <p:grpSpPr>
        <a:xfrm>
          <a:off x="0" y="0"/>
          <a:ext cx="0" cy="0"/>
          <a:chOff x="0" y="0"/>
          <a:chExt cx="0" cy="0"/>
        </a:xfrm>
      </p:grpSpPr>
      <p:sp>
        <p:nvSpPr>
          <p:cNvPr id="30" name="Big Image"/>
          <p:cNvSpPr>
            <a:spLocks noGrp="1"/>
          </p:cNvSpPr>
          <p:nvPr>
            <p:ph type="pic" sz="quarter" idx="10"/>
          </p:nvPr>
        </p:nvSpPr>
        <p:spPr>
          <a:xfrm>
            <a:off x="5263476" y="0"/>
            <a:ext cx="3882112" cy="6858000"/>
          </a:xfrm>
          <a:prstGeom prst="rect">
            <a:avLst/>
          </a:prstGeom>
          <a:solidFill>
            <a:schemeClr val="bg1">
              <a:lumMod val="85000"/>
            </a:schemeClr>
          </a:solidFill>
        </p:spPr>
        <p:txBody>
          <a:bodyPr/>
          <a:lstStyle/>
          <a:p>
            <a:endParaRPr lang="en-US"/>
          </a:p>
        </p:txBody>
      </p:sp>
      <p:sp>
        <p:nvSpPr>
          <p:cNvPr id="34" name="Content Placeholder 33"/>
          <p:cNvSpPr>
            <a:spLocks noGrp="1"/>
          </p:cNvSpPr>
          <p:nvPr>
            <p:ph sz="quarter" idx="12"/>
          </p:nvPr>
        </p:nvSpPr>
        <p:spPr>
          <a:xfrm>
            <a:off x="583508" y="2816226"/>
            <a:ext cx="1838644" cy="612775"/>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35" name="Content Placeholder 33"/>
          <p:cNvSpPr>
            <a:spLocks noGrp="1"/>
          </p:cNvSpPr>
          <p:nvPr>
            <p:ph sz="quarter" idx="13"/>
          </p:nvPr>
        </p:nvSpPr>
        <p:spPr>
          <a:xfrm>
            <a:off x="1753932" y="3454156"/>
            <a:ext cx="668220" cy="277086"/>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Chart Placeholder 40"/>
          <p:cNvSpPr>
            <a:spLocks noGrp="1"/>
          </p:cNvSpPr>
          <p:nvPr>
            <p:ph type="chart" sz="quarter" idx="14"/>
          </p:nvPr>
        </p:nvSpPr>
        <p:spPr>
          <a:xfrm>
            <a:off x="583508" y="4308475"/>
            <a:ext cx="3989286" cy="1703388"/>
          </a:xfrm>
          <a:prstGeom prst="rect">
            <a:avLst/>
          </a:prstGeom>
        </p:spPr>
        <p:txBody>
          <a:bodyPr/>
          <a:lstStyle>
            <a:lvl1pPr>
              <a:defRPr>
                <a:solidFill>
                  <a:schemeClr val="tx1">
                    <a:lumMod val="50000"/>
                    <a:lumOff val="50000"/>
                  </a:schemeClr>
                </a:solidFill>
              </a:defRPr>
            </a:lvl1pPr>
          </a:lstStyle>
          <a:p>
            <a:endParaRPr lang="en-US"/>
          </a:p>
        </p:txBody>
      </p:sp>
      <p:sp>
        <p:nvSpPr>
          <p:cNvPr id="42" name="Text Placeholder 68"/>
          <p:cNvSpPr>
            <a:spLocks noGrp="1"/>
          </p:cNvSpPr>
          <p:nvPr>
            <p:ph type="body" sz="quarter" idx="25"/>
          </p:nvPr>
        </p:nvSpPr>
        <p:spPr>
          <a:xfrm>
            <a:off x="460616" y="1061261"/>
            <a:ext cx="4392670" cy="619125"/>
          </a:xfrm>
          <a:prstGeom prst="rect">
            <a:avLst/>
          </a:prstGeom>
        </p:spPr>
        <p:txBody>
          <a:bodyPr/>
          <a:lstStyle>
            <a:lvl1pPr marL="0" indent="0" algn="l">
              <a:buNone/>
              <a:defRPr>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58"/>
          <p:cNvSpPr>
            <a:spLocks noGrp="1"/>
          </p:cNvSpPr>
          <p:nvPr>
            <p:ph type="body" sz="quarter" idx="26"/>
          </p:nvPr>
        </p:nvSpPr>
        <p:spPr>
          <a:xfrm>
            <a:off x="460616" y="1677106"/>
            <a:ext cx="3471724" cy="561886"/>
          </a:xfrm>
          <a:prstGeom prst="rect">
            <a:avLst/>
          </a:prstGeom>
        </p:spPr>
        <p:txBody>
          <a:bodyPr>
            <a:normAutofit/>
          </a:bodyPr>
          <a:lstStyle>
            <a:lvl1pPr marL="0" indent="0" algn="l">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231830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145588" cy="6858000"/>
          </a:xfrm>
          <a:prstGeom prst="rect">
            <a:avLst/>
          </a:prstGeom>
        </p:spPr>
        <p:txBody>
          <a:bodyPr/>
          <a:lstStyle>
            <a:lvl1pPr>
              <a:defRPr>
                <a:solidFill>
                  <a:schemeClr val="tx1">
                    <a:lumMod val="50000"/>
                    <a:lumOff val="50000"/>
                  </a:schemeClr>
                </a:solidFill>
              </a:defRPr>
            </a:lvl1pPr>
          </a:lstStyle>
          <a:p>
            <a:endParaRPr lang="en-US"/>
          </a:p>
        </p:txBody>
      </p:sp>
      <p:sp>
        <p:nvSpPr>
          <p:cNvPr id="8" name="Text Placeholder 41"/>
          <p:cNvSpPr>
            <a:spLocks noGrp="1"/>
          </p:cNvSpPr>
          <p:nvPr>
            <p:ph type="body" sz="quarter" idx="22"/>
          </p:nvPr>
        </p:nvSpPr>
        <p:spPr>
          <a:xfrm>
            <a:off x="5259370" y="2513232"/>
            <a:ext cx="3160468" cy="595312"/>
          </a:xfrm>
          <a:prstGeom prst="rect">
            <a:avLst/>
          </a:prstGeom>
        </p:spPr>
        <p:txBody>
          <a:bodyPr>
            <a:normAutofit/>
          </a:bodyPr>
          <a:lstStyle>
            <a:lvl1pPr marL="0" indent="0">
              <a:buNone/>
              <a:defRPr sz="3200">
                <a:solidFill>
                  <a:schemeClr val="bg1"/>
                </a:solidFill>
                <a:latin typeface="GeosansLight" panose="02000603020000020003" pitchFamily="2" charset="0"/>
              </a:defRPr>
            </a:lvl1pPr>
          </a:lstStyle>
          <a:p>
            <a:pPr lvl="0"/>
            <a:endParaRPr lang="en-US"/>
          </a:p>
        </p:txBody>
      </p:sp>
      <p:sp>
        <p:nvSpPr>
          <p:cNvPr id="9" name="Text Placeholder 41"/>
          <p:cNvSpPr>
            <a:spLocks noGrp="1"/>
          </p:cNvSpPr>
          <p:nvPr>
            <p:ph type="body" sz="quarter" idx="23"/>
          </p:nvPr>
        </p:nvSpPr>
        <p:spPr>
          <a:xfrm>
            <a:off x="5259370" y="3137232"/>
            <a:ext cx="3160468" cy="1066906"/>
          </a:xfrm>
          <a:prstGeom prst="rect">
            <a:avLst/>
          </a:prstGeom>
        </p:spPr>
        <p:txBody>
          <a:bodyPr>
            <a:normAutofit/>
          </a:bodyPr>
          <a:lstStyle>
            <a:lvl1pPr marL="0" indent="0">
              <a:buNone/>
              <a:defRPr sz="1000">
                <a:solidFill>
                  <a:schemeClr val="bg1"/>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89778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39EAC-0C9D-4EDE-8226-8A15BA152F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A47622-04BC-457F-B4D5-F11D224A4EB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5E6711-B6A3-4734-BF52-8D452600FBC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2019/6/26</a:t>
            </a:fld>
            <a:endParaRPr lang="zh-CN" altLang="en-US"/>
          </a:p>
        </p:txBody>
      </p:sp>
      <p:sp>
        <p:nvSpPr>
          <p:cNvPr id="5" name="页脚占位符 4">
            <a:extLst>
              <a:ext uri="{FF2B5EF4-FFF2-40B4-BE49-F238E27FC236}">
                <a16:creationId xmlns:a16="http://schemas.microsoft.com/office/drawing/2014/main" id="{CC2506C5-4AD1-45D7-8E98-29BA6AF2DB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96600A-280D-4BAD-AF03-5118A569E41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145918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429000"/>
            <a:ext cx="4572794" cy="3429000"/>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2512656" y="0"/>
            <a:ext cx="3436740" cy="3429000"/>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5949396" y="0"/>
            <a:ext cx="3196192" cy="3429000"/>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6632933" y="3429000"/>
            <a:ext cx="2512655" cy="3429000"/>
          </a:xfrm>
          <a:prstGeom prst="rect">
            <a:avLst/>
          </a:prstGeom>
          <a:solidFill>
            <a:schemeClr val="bg1">
              <a:lumMod val="85000"/>
            </a:schemeClr>
          </a:solidFill>
        </p:spPr>
        <p:txBody>
          <a:bodyPr/>
          <a:lstStyle/>
          <a:p>
            <a:endParaRPr lang="en-US"/>
          </a:p>
        </p:txBody>
      </p:sp>
      <p:sp>
        <p:nvSpPr>
          <p:cNvPr id="5" name="Rectangle 4"/>
          <p:cNvSpPr/>
          <p:nvPr userDrawn="1"/>
        </p:nvSpPr>
        <p:spPr>
          <a:xfrm>
            <a:off x="0" y="0"/>
            <a:ext cx="2512378"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794" y="3429000"/>
            <a:ext cx="2060416"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p:cNvSpPr>
            <a:spLocks noGrp="1"/>
          </p:cNvSpPr>
          <p:nvPr>
            <p:ph type="body" sz="quarter" idx="14"/>
          </p:nvPr>
        </p:nvSpPr>
        <p:spPr>
          <a:xfrm>
            <a:off x="6638888" y="2206625"/>
            <a:ext cx="1817209" cy="369888"/>
          </a:xfrm>
          <a:prstGeom prst="rect">
            <a:avLst/>
          </a:prstGeom>
          <a:ln>
            <a:solidFill>
              <a:schemeClr val="bg1"/>
            </a:solidFill>
          </a:ln>
        </p:spPr>
        <p:txBody>
          <a:bodyPr>
            <a:normAutofit/>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27"/>
          <p:cNvSpPr>
            <a:spLocks noGrp="1"/>
          </p:cNvSpPr>
          <p:nvPr>
            <p:ph type="body" sz="quarter" idx="15"/>
          </p:nvPr>
        </p:nvSpPr>
        <p:spPr>
          <a:xfrm>
            <a:off x="3240254" y="4340226"/>
            <a:ext cx="2815126" cy="411163"/>
          </a:xfrm>
          <a:prstGeom prst="rect">
            <a:avLst/>
          </a:prstGeom>
        </p:spPr>
        <p:txBody>
          <a:bodyPr>
            <a:normAutofit/>
          </a:bodyPr>
          <a:lstStyle>
            <a:lvl1pPr marL="0" indent="0">
              <a:buNone/>
              <a:defRPr sz="2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9" name="Text Placeholder 27"/>
          <p:cNvSpPr>
            <a:spLocks noGrp="1"/>
          </p:cNvSpPr>
          <p:nvPr>
            <p:ph type="body" sz="quarter" idx="16"/>
          </p:nvPr>
        </p:nvSpPr>
        <p:spPr>
          <a:xfrm>
            <a:off x="4705634" y="5221387"/>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27"/>
          <p:cNvSpPr>
            <a:spLocks noGrp="1"/>
          </p:cNvSpPr>
          <p:nvPr>
            <p:ph type="body" sz="quarter" idx="17"/>
          </p:nvPr>
        </p:nvSpPr>
        <p:spPr>
          <a:xfrm>
            <a:off x="5023162" y="4775264"/>
            <a:ext cx="1034490" cy="309715"/>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31"/>
          <p:cNvSpPr>
            <a:spLocks noGrp="1"/>
          </p:cNvSpPr>
          <p:nvPr>
            <p:ph type="body" sz="quarter" idx="18"/>
          </p:nvPr>
        </p:nvSpPr>
        <p:spPr>
          <a:xfrm>
            <a:off x="426318" y="893764"/>
            <a:ext cx="1528946" cy="314325"/>
          </a:xfrm>
          <a:prstGeom prst="rect">
            <a:avLst/>
          </a:prstGeom>
        </p:spPr>
        <p:txBody>
          <a:bodyPr>
            <a:noAutofit/>
          </a:bodyPr>
          <a:lstStyle>
            <a:lvl1pPr marL="0" indent="0">
              <a:buNone/>
              <a:defRPr sz="2000">
                <a:solidFill>
                  <a:schemeClr val="bg1"/>
                </a:solidFill>
                <a:latin typeface="GeosansLight" panose="02000603020000020003" pitchFamily="2" charset="0"/>
              </a:defRPr>
            </a:lvl1pPr>
          </a:lstStyle>
          <a:p>
            <a:pPr lvl="0"/>
            <a:endParaRPr lang="en-US"/>
          </a:p>
        </p:txBody>
      </p:sp>
      <p:sp>
        <p:nvSpPr>
          <p:cNvPr id="33" name="Text Placeholder 31"/>
          <p:cNvSpPr>
            <a:spLocks noGrp="1"/>
          </p:cNvSpPr>
          <p:nvPr>
            <p:ph type="body" sz="quarter" idx="19"/>
          </p:nvPr>
        </p:nvSpPr>
        <p:spPr>
          <a:xfrm>
            <a:off x="426316" y="1228726"/>
            <a:ext cx="1978343" cy="424339"/>
          </a:xfrm>
          <a:prstGeom prst="rect">
            <a:avLst/>
          </a:prstGeom>
        </p:spPr>
        <p:txBody>
          <a:bodyPr>
            <a:noAutofit/>
          </a:bodyPr>
          <a:lstStyle>
            <a:lvl1pPr marL="0" indent="0">
              <a:buNone/>
              <a:defRPr sz="2800">
                <a:solidFill>
                  <a:schemeClr val="bg1"/>
                </a:solidFill>
                <a:latin typeface="GeosansLight" panose="02000603020000020003" pitchFamily="2" charset="0"/>
              </a:defRPr>
            </a:lvl1pPr>
          </a:lstStyle>
          <a:p>
            <a:pPr lvl="0"/>
            <a:endParaRPr lang="en-US"/>
          </a:p>
        </p:txBody>
      </p:sp>
      <p:sp>
        <p:nvSpPr>
          <p:cNvPr id="34" name="Text Placeholder 27"/>
          <p:cNvSpPr>
            <a:spLocks noGrp="1"/>
          </p:cNvSpPr>
          <p:nvPr>
            <p:ph type="body" sz="quarter" idx="20"/>
          </p:nvPr>
        </p:nvSpPr>
        <p:spPr>
          <a:xfrm>
            <a:off x="426317" y="1936939"/>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531597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roduct Layout">
    <p:spTree>
      <p:nvGrpSpPr>
        <p:cNvPr id="1" name=""/>
        <p:cNvGrpSpPr/>
        <p:nvPr/>
      </p:nvGrpSpPr>
      <p:grpSpPr>
        <a:xfrm>
          <a:off x="0" y="0"/>
          <a:ext cx="0" cy="0"/>
          <a:chOff x="0" y="0"/>
          <a:chExt cx="0" cy="0"/>
        </a:xfrm>
      </p:grpSpPr>
      <p:sp>
        <p:nvSpPr>
          <p:cNvPr id="21" name="Oval 20"/>
          <p:cNvSpPr/>
          <p:nvPr userDrawn="1"/>
        </p:nvSpPr>
        <p:spPr>
          <a:xfrm>
            <a:off x="700976" y="4904155"/>
            <a:ext cx="716034" cy="9545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ontAwesome" pitchFamily="2" charset="0"/>
              </a:rPr>
              <a:t></a:t>
            </a:r>
            <a:endParaRPr lang="en-US" sz="2800">
              <a:solidFill>
                <a:schemeClr val="bg1"/>
              </a:solidFill>
            </a:endParaRPr>
          </a:p>
        </p:txBody>
      </p:sp>
      <p:sp>
        <p:nvSpPr>
          <p:cNvPr id="23" name="Oval 22"/>
          <p:cNvSpPr/>
          <p:nvPr userDrawn="1"/>
        </p:nvSpPr>
        <p:spPr>
          <a:xfrm>
            <a:off x="1237447" y="4904155"/>
            <a:ext cx="179563" cy="2393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4"/>
          <p:cNvSpPr>
            <a:spLocks noGrp="1"/>
          </p:cNvSpPr>
          <p:nvPr>
            <p:ph type="pic" sz="quarter" idx="10"/>
          </p:nvPr>
        </p:nvSpPr>
        <p:spPr>
          <a:xfrm>
            <a:off x="685919" y="1620839"/>
            <a:ext cx="1826736" cy="1817687"/>
          </a:xfrm>
          <a:prstGeom prst="rect">
            <a:avLst/>
          </a:prstGeom>
          <a:solidFill>
            <a:schemeClr val="bg1">
              <a:lumMod val="85000"/>
            </a:schemeClr>
          </a:solidFill>
        </p:spPr>
        <p:txBody>
          <a:bodyPr/>
          <a:lstStyle/>
          <a:p>
            <a:endParaRPr lang="en-US"/>
          </a:p>
        </p:txBody>
      </p:sp>
      <p:sp>
        <p:nvSpPr>
          <p:cNvPr id="26" name="Picture Placeholder 24"/>
          <p:cNvSpPr>
            <a:spLocks noGrp="1"/>
          </p:cNvSpPr>
          <p:nvPr>
            <p:ph type="pic" sz="quarter" idx="11"/>
          </p:nvPr>
        </p:nvSpPr>
        <p:spPr>
          <a:xfrm>
            <a:off x="2671895" y="1620839"/>
            <a:ext cx="1826736" cy="1817687"/>
          </a:xfrm>
          <a:prstGeom prst="rect">
            <a:avLst/>
          </a:prstGeom>
          <a:solidFill>
            <a:schemeClr val="bg1">
              <a:lumMod val="85000"/>
            </a:schemeClr>
          </a:solidFill>
        </p:spPr>
        <p:txBody>
          <a:bodyPr/>
          <a:lstStyle/>
          <a:p>
            <a:endParaRPr lang="en-US"/>
          </a:p>
        </p:txBody>
      </p:sp>
      <p:sp>
        <p:nvSpPr>
          <p:cNvPr id="27" name="Picture Placeholder 24"/>
          <p:cNvSpPr>
            <a:spLocks noGrp="1"/>
          </p:cNvSpPr>
          <p:nvPr>
            <p:ph type="pic" sz="quarter" idx="12"/>
          </p:nvPr>
        </p:nvSpPr>
        <p:spPr>
          <a:xfrm>
            <a:off x="4657593" y="1620839"/>
            <a:ext cx="1826736" cy="1817687"/>
          </a:xfrm>
          <a:prstGeom prst="rect">
            <a:avLst/>
          </a:prstGeom>
          <a:solidFill>
            <a:schemeClr val="bg1">
              <a:lumMod val="85000"/>
            </a:schemeClr>
          </a:solidFill>
        </p:spPr>
        <p:txBody>
          <a:bodyPr/>
          <a:lstStyle/>
          <a:p>
            <a:endParaRPr lang="en-US"/>
          </a:p>
        </p:txBody>
      </p:sp>
      <p:sp>
        <p:nvSpPr>
          <p:cNvPr id="28" name="Picture Placeholder 24"/>
          <p:cNvSpPr>
            <a:spLocks noGrp="1"/>
          </p:cNvSpPr>
          <p:nvPr>
            <p:ph type="pic" sz="quarter" idx="13"/>
          </p:nvPr>
        </p:nvSpPr>
        <p:spPr>
          <a:xfrm>
            <a:off x="6643291" y="1620532"/>
            <a:ext cx="1826736" cy="1817687"/>
          </a:xfrm>
          <a:prstGeom prst="rect">
            <a:avLst/>
          </a:prstGeom>
          <a:solidFill>
            <a:schemeClr val="bg1">
              <a:lumMod val="85000"/>
            </a:schemeClr>
          </a:solidFill>
        </p:spPr>
        <p:txBody>
          <a:bodyPr/>
          <a:lstStyle/>
          <a:p>
            <a:endParaRPr lang="en-US"/>
          </a:p>
        </p:txBody>
      </p:sp>
      <p:sp>
        <p:nvSpPr>
          <p:cNvPr id="30" name="Text Placeholder 29"/>
          <p:cNvSpPr>
            <a:spLocks noGrp="1"/>
          </p:cNvSpPr>
          <p:nvPr>
            <p:ph type="body" sz="quarter" idx="14"/>
          </p:nvPr>
        </p:nvSpPr>
        <p:spPr>
          <a:xfrm>
            <a:off x="685919"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1" name="Text Placeholder 29"/>
          <p:cNvSpPr>
            <a:spLocks noGrp="1"/>
          </p:cNvSpPr>
          <p:nvPr>
            <p:ph type="body" sz="quarter" idx="15"/>
          </p:nvPr>
        </p:nvSpPr>
        <p:spPr>
          <a:xfrm>
            <a:off x="2645775" y="3604658"/>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29"/>
          <p:cNvSpPr>
            <a:spLocks noGrp="1"/>
          </p:cNvSpPr>
          <p:nvPr>
            <p:ph type="body" sz="quarter" idx="16"/>
          </p:nvPr>
        </p:nvSpPr>
        <p:spPr>
          <a:xfrm>
            <a:off x="4657178"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29"/>
          <p:cNvSpPr>
            <a:spLocks noGrp="1"/>
          </p:cNvSpPr>
          <p:nvPr>
            <p:ph type="body" sz="quarter" idx="17"/>
          </p:nvPr>
        </p:nvSpPr>
        <p:spPr>
          <a:xfrm>
            <a:off x="6643291"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29"/>
          <p:cNvSpPr>
            <a:spLocks noGrp="1"/>
          </p:cNvSpPr>
          <p:nvPr>
            <p:ph type="body" sz="quarter" idx="18"/>
          </p:nvPr>
        </p:nvSpPr>
        <p:spPr>
          <a:xfrm>
            <a:off x="1520162" y="5023843"/>
            <a:ext cx="6829591"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36" name="Text Placeholder 58"/>
          <p:cNvSpPr>
            <a:spLocks noGrp="1"/>
          </p:cNvSpPr>
          <p:nvPr>
            <p:ph type="body" sz="quarter" idx="24"/>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7" name="Text Placeholder 28"/>
          <p:cNvSpPr>
            <a:spLocks noGrp="1"/>
          </p:cNvSpPr>
          <p:nvPr>
            <p:ph type="body" sz="quarter" idx="25"/>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8" name="Text Placeholder 28"/>
          <p:cNvSpPr>
            <a:spLocks noGrp="1"/>
          </p:cNvSpPr>
          <p:nvPr>
            <p:ph type="body" sz="quarter" idx="26"/>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9" name="Text Placeholder 28"/>
          <p:cNvSpPr>
            <a:spLocks noGrp="1"/>
          </p:cNvSpPr>
          <p:nvPr>
            <p:ph type="body" sz="quarter" idx="27"/>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3427817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374220" y="914400"/>
            <a:ext cx="3198574" cy="2514600"/>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4572794" y="3429000"/>
            <a:ext cx="3198574" cy="2514600"/>
          </a:xfrm>
          <a:prstGeom prst="rect">
            <a:avLst/>
          </a:prstGeom>
          <a:solidFill>
            <a:schemeClr val="bg1">
              <a:lumMod val="85000"/>
            </a:schemeClr>
          </a:solidFill>
        </p:spPr>
        <p:txBody>
          <a:bodyPr/>
          <a:lstStyle/>
          <a:p>
            <a:endParaRPr lang="en-US"/>
          </a:p>
        </p:txBody>
      </p:sp>
      <p:sp>
        <p:nvSpPr>
          <p:cNvPr id="11" name="Rectangle 10"/>
          <p:cNvSpPr/>
          <p:nvPr userDrawn="1"/>
        </p:nvSpPr>
        <p:spPr>
          <a:xfrm>
            <a:off x="3822938" y="1987034"/>
            <a:ext cx="749856" cy="369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572794" y="4501634"/>
            <a:ext cx="1078606" cy="3693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p:cNvSpPr>
            <a:spLocks noGrp="1"/>
          </p:cNvSpPr>
          <p:nvPr>
            <p:ph type="body" sz="quarter" idx="12"/>
          </p:nvPr>
        </p:nvSpPr>
        <p:spPr>
          <a:xfrm>
            <a:off x="3822938" y="1980994"/>
            <a:ext cx="3107214" cy="365760"/>
          </a:xfrm>
          <a:prstGeom prst="rect">
            <a:avLst/>
          </a:prstGeom>
        </p:spPr>
        <p:txBody>
          <a:bodyPr>
            <a:normAutofit/>
          </a:bodyPr>
          <a:lstStyle>
            <a:lvl1pPr marL="0" indent="0">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5" name="Text Placeholder 24"/>
          <p:cNvSpPr>
            <a:spLocks noGrp="1"/>
          </p:cNvSpPr>
          <p:nvPr>
            <p:ph type="body" sz="quarter" idx="13"/>
          </p:nvPr>
        </p:nvSpPr>
        <p:spPr>
          <a:xfrm>
            <a:off x="4635909" y="2538414"/>
            <a:ext cx="2294732" cy="7080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6" name="Text Placeholder 22"/>
          <p:cNvSpPr>
            <a:spLocks noGrp="1"/>
          </p:cNvSpPr>
          <p:nvPr>
            <p:ph type="body" sz="quarter" idx="14"/>
          </p:nvPr>
        </p:nvSpPr>
        <p:spPr>
          <a:xfrm>
            <a:off x="2540512" y="4495594"/>
            <a:ext cx="3107214" cy="365760"/>
          </a:xfrm>
          <a:prstGeom prst="rect">
            <a:avLst/>
          </a:prstGeom>
        </p:spPr>
        <p:txBody>
          <a:bodyPr>
            <a:normAutofit/>
          </a:bodyPr>
          <a:lstStyle>
            <a:lvl1pPr marL="0" indent="0" algn="r">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7" name="Text Placeholder 24"/>
          <p:cNvSpPr>
            <a:spLocks noGrp="1"/>
          </p:cNvSpPr>
          <p:nvPr>
            <p:ph type="body" sz="quarter" idx="15"/>
          </p:nvPr>
        </p:nvSpPr>
        <p:spPr>
          <a:xfrm>
            <a:off x="2213663" y="5069249"/>
            <a:ext cx="2294732" cy="708025"/>
          </a:xfrm>
          <a:prstGeom prst="rect">
            <a:avLst/>
          </a:prstGeom>
        </p:spPr>
        <p:txBody>
          <a:bodyPr>
            <a:normAutofit/>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2198092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and Full Screen">
    <p:spTree>
      <p:nvGrpSpPr>
        <p:cNvPr id="1" name=""/>
        <p:cNvGrpSpPr/>
        <p:nvPr/>
      </p:nvGrpSpPr>
      <p:grpSpPr>
        <a:xfrm>
          <a:off x="0" y="0"/>
          <a:ext cx="0" cy="0"/>
          <a:chOff x="0" y="0"/>
          <a:chExt cx="0" cy="0"/>
        </a:xfrm>
      </p:grpSpPr>
      <p:sp>
        <p:nvSpPr>
          <p:cNvPr id="12" name="Background White"/>
          <p:cNvSpPr/>
          <p:nvPr userDrawn="1"/>
        </p:nvSpPr>
        <p:spPr>
          <a:xfrm>
            <a:off x="2854009" y="0"/>
            <a:ext cx="34375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4371863" y="5700071"/>
            <a:ext cx="615874" cy="584775"/>
          </a:xfrm>
          <a:prstGeom prst="rect">
            <a:avLst/>
          </a:prstGeom>
        </p:spPr>
        <p:txBody>
          <a:bodyPr wrap="none">
            <a:spAutoFit/>
          </a:bodyPr>
          <a:lstStyle/>
          <a:p>
            <a:r>
              <a:rPr lang="en-US" sz="3200">
                <a:solidFill>
                  <a:schemeClr val="accent6"/>
                </a:solidFill>
                <a:latin typeface="FontAwesome" pitchFamily="2" charset="0"/>
              </a:rPr>
              <a:t></a:t>
            </a:r>
            <a:endParaRPr lang="en-US" sz="3200">
              <a:solidFill>
                <a:schemeClr val="accent6"/>
              </a:solidFill>
            </a:endParaRPr>
          </a:p>
        </p:txBody>
      </p:sp>
      <p:sp>
        <p:nvSpPr>
          <p:cNvPr id="5" name="Text Placeholder 4"/>
          <p:cNvSpPr>
            <a:spLocks noGrp="1"/>
          </p:cNvSpPr>
          <p:nvPr userDrawn="1">
            <p:ph type="body" sz="quarter" idx="11"/>
          </p:nvPr>
        </p:nvSpPr>
        <p:spPr>
          <a:xfrm>
            <a:off x="3272406" y="2322514"/>
            <a:ext cx="2680563" cy="16716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4"/>
          <p:cNvSpPr>
            <a:spLocks noGrp="1"/>
          </p:cNvSpPr>
          <p:nvPr>
            <p:ph type="body" sz="quarter" idx="12"/>
          </p:nvPr>
        </p:nvSpPr>
        <p:spPr>
          <a:xfrm>
            <a:off x="3272332" y="1012369"/>
            <a:ext cx="2680563" cy="584775"/>
          </a:xfrm>
          <a:prstGeom prst="rect">
            <a:avLst/>
          </a:prstGeom>
        </p:spPr>
        <p:txBody>
          <a:bodyPr/>
          <a:lstStyle>
            <a:lvl1pPr marL="0" indent="0">
              <a:buNone/>
              <a:defRPr sz="3200">
                <a:solidFill>
                  <a:schemeClr val="tx1">
                    <a:lumMod val="50000"/>
                    <a:lumOff val="50000"/>
                  </a:schemeClr>
                </a:solidFill>
                <a:latin typeface="GeosansLight" panose="02000603020000020003" pitchFamily="2" charset="0"/>
                <a:ea typeface="Open Sans" panose="020B0606030504020204" pitchFamily="34" charset="0"/>
                <a:cs typeface="Open Sans" panose="020B0606030504020204" pitchFamily="34" charset="0"/>
              </a:defRPr>
            </a:lvl1pPr>
          </a:lstStyle>
          <a:p>
            <a:pPr lvl="0"/>
            <a:endParaRPr lang="en-US"/>
          </a:p>
        </p:txBody>
      </p:sp>
      <p:sp>
        <p:nvSpPr>
          <p:cNvPr id="29" name="Text Placeholder 4"/>
          <p:cNvSpPr>
            <a:spLocks noGrp="1"/>
          </p:cNvSpPr>
          <p:nvPr>
            <p:ph type="body" sz="quarter" idx="13"/>
          </p:nvPr>
        </p:nvSpPr>
        <p:spPr>
          <a:xfrm>
            <a:off x="3272332" y="1620487"/>
            <a:ext cx="2680563" cy="37056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4"/>
          <p:cNvSpPr>
            <a:spLocks noGrp="1"/>
          </p:cNvSpPr>
          <p:nvPr>
            <p:ph type="body" sz="quarter" idx="14"/>
          </p:nvPr>
        </p:nvSpPr>
        <p:spPr>
          <a:xfrm>
            <a:off x="32723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4"/>
          <p:cNvSpPr>
            <a:spLocks noGrp="1"/>
          </p:cNvSpPr>
          <p:nvPr>
            <p:ph type="body" sz="quarter" idx="15"/>
          </p:nvPr>
        </p:nvSpPr>
        <p:spPr>
          <a:xfrm>
            <a:off x="46524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1774632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and Full Screen 2">
    <p:spTree>
      <p:nvGrpSpPr>
        <p:cNvPr id="1" name=""/>
        <p:cNvGrpSpPr/>
        <p:nvPr/>
      </p:nvGrpSpPr>
      <p:grpSpPr>
        <a:xfrm>
          <a:off x="0" y="0"/>
          <a:ext cx="0" cy="0"/>
          <a:chOff x="0" y="0"/>
          <a:chExt cx="0" cy="0"/>
        </a:xfrm>
      </p:grpSpPr>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2854009" y="1"/>
            <a:ext cx="3437571" cy="4365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1" hasCustomPrompt="1"/>
          </p:nvPr>
        </p:nvSpPr>
        <p:spPr>
          <a:xfrm>
            <a:off x="4113725" y="436841"/>
            <a:ext cx="919132" cy="246888"/>
          </a:xfrm>
          <a:prstGeom prst="rect">
            <a:avLst/>
          </a:prstGeom>
          <a:solidFill>
            <a:schemeClr val="accent6"/>
          </a:solidFill>
        </p:spPr>
        <p:txBody>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BRAND NAME</a:t>
            </a:r>
          </a:p>
        </p:txBody>
      </p:sp>
      <p:sp>
        <p:nvSpPr>
          <p:cNvPr id="8" name="Text Placeholder 7"/>
          <p:cNvSpPr>
            <a:spLocks noGrp="1"/>
          </p:cNvSpPr>
          <p:nvPr>
            <p:ph type="body" sz="quarter" idx="12"/>
          </p:nvPr>
        </p:nvSpPr>
        <p:spPr>
          <a:xfrm>
            <a:off x="3370054" y="825394"/>
            <a:ext cx="2405480" cy="5667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10" name="Chart Placeholder 9"/>
          <p:cNvSpPr>
            <a:spLocks noGrp="1"/>
          </p:cNvSpPr>
          <p:nvPr>
            <p:ph type="chart" sz="quarter" idx="13"/>
          </p:nvPr>
        </p:nvSpPr>
        <p:spPr>
          <a:xfrm>
            <a:off x="3370054" y="1912938"/>
            <a:ext cx="2405480" cy="2038350"/>
          </a:xfrm>
          <a:prstGeom prst="rect">
            <a:avLst/>
          </a:prstGeom>
        </p:spPr>
        <p:txBody>
          <a:bodyPr/>
          <a:lstStyle>
            <a:lvl1pPr>
              <a:defRPr>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6901062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82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7F736-EDC7-422B-9CDD-B616D3738696}"/>
              </a:ext>
            </a:extLst>
          </p:cNvPr>
          <p:cNvSpPr>
            <a:spLocks noGrp="1"/>
          </p:cNvSpPr>
          <p:nvPr>
            <p:ph type="title"/>
          </p:nvPr>
        </p:nvSpPr>
        <p:spPr>
          <a:xfrm>
            <a:off x="623996" y="1709739"/>
            <a:ext cx="7888070" cy="2852737"/>
          </a:xfrm>
        </p:spPr>
        <p:txBody>
          <a:bodyPr anchor="b"/>
          <a:lstStyle>
            <a:lvl1pPr>
              <a:defRPr sz="4501"/>
            </a:lvl1pPr>
          </a:lstStyle>
          <a:p>
            <a:r>
              <a:rPr lang="zh-CN" altLang="en-US"/>
              <a:t>单击此处编辑母版标题样式</a:t>
            </a:r>
          </a:p>
        </p:txBody>
      </p:sp>
      <p:sp>
        <p:nvSpPr>
          <p:cNvPr id="3" name="文本占位符 2">
            <a:extLst>
              <a:ext uri="{FF2B5EF4-FFF2-40B4-BE49-F238E27FC236}">
                <a16:creationId xmlns:a16="http://schemas.microsoft.com/office/drawing/2014/main" id="{38731489-4143-46B4-AD39-669AD536CDB2}"/>
              </a:ext>
            </a:extLst>
          </p:cNvPr>
          <p:cNvSpPr>
            <a:spLocks noGrp="1"/>
          </p:cNvSpPr>
          <p:nvPr>
            <p:ph type="body" idx="1"/>
          </p:nvPr>
        </p:nvSpPr>
        <p:spPr>
          <a:xfrm>
            <a:off x="623996" y="4589464"/>
            <a:ext cx="7888070" cy="1500187"/>
          </a:xfrm>
        </p:spPr>
        <p:txBody>
          <a:bodyPr/>
          <a:lstStyle>
            <a:lvl1pPr marL="0" indent="0">
              <a:buNone/>
              <a:defRPr sz="1800">
                <a:solidFill>
                  <a:schemeClr val="tx1">
                    <a:tint val="75000"/>
                  </a:schemeClr>
                </a:solidFill>
              </a:defRPr>
            </a:lvl1pPr>
            <a:lvl2pPr marL="342946" indent="0">
              <a:buNone/>
              <a:defRPr sz="1500">
                <a:solidFill>
                  <a:schemeClr val="tx1">
                    <a:tint val="75000"/>
                  </a:schemeClr>
                </a:solidFill>
              </a:defRPr>
            </a:lvl2pPr>
            <a:lvl3pPr marL="685891" indent="0">
              <a:buNone/>
              <a:defRPr sz="1350">
                <a:solidFill>
                  <a:schemeClr val="tx1">
                    <a:tint val="75000"/>
                  </a:schemeClr>
                </a:solidFill>
              </a:defRPr>
            </a:lvl3pPr>
            <a:lvl4pPr marL="1028837" indent="0">
              <a:buNone/>
              <a:defRPr sz="1200">
                <a:solidFill>
                  <a:schemeClr val="tx1">
                    <a:tint val="75000"/>
                  </a:schemeClr>
                </a:solidFill>
              </a:defRPr>
            </a:lvl4pPr>
            <a:lvl5pPr marL="1371783" indent="0">
              <a:buNone/>
              <a:defRPr sz="1200">
                <a:solidFill>
                  <a:schemeClr val="tx1">
                    <a:tint val="75000"/>
                  </a:schemeClr>
                </a:solidFill>
              </a:defRPr>
            </a:lvl5pPr>
            <a:lvl6pPr marL="1714729" indent="0">
              <a:buNone/>
              <a:defRPr sz="1200">
                <a:solidFill>
                  <a:schemeClr val="tx1">
                    <a:tint val="75000"/>
                  </a:schemeClr>
                </a:solidFill>
              </a:defRPr>
            </a:lvl6pPr>
            <a:lvl7pPr marL="2057674" indent="0">
              <a:buNone/>
              <a:defRPr sz="1200">
                <a:solidFill>
                  <a:schemeClr val="tx1">
                    <a:tint val="75000"/>
                  </a:schemeClr>
                </a:solidFill>
              </a:defRPr>
            </a:lvl7pPr>
            <a:lvl8pPr marL="2400620" indent="0">
              <a:buNone/>
              <a:defRPr sz="1200">
                <a:solidFill>
                  <a:schemeClr val="tx1">
                    <a:tint val="75000"/>
                  </a:schemeClr>
                </a:solidFill>
              </a:defRPr>
            </a:lvl8pPr>
            <a:lvl9pPr marL="2743566"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760E4B1-D74A-48F4-B413-023EF788E3F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2019/6/26</a:t>
            </a:fld>
            <a:endParaRPr lang="zh-CN" altLang="en-US"/>
          </a:p>
        </p:txBody>
      </p:sp>
      <p:sp>
        <p:nvSpPr>
          <p:cNvPr id="5" name="页脚占位符 4">
            <a:extLst>
              <a:ext uri="{FF2B5EF4-FFF2-40B4-BE49-F238E27FC236}">
                <a16:creationId xmlns:a16="http://schemas.microsoft.com/office/drawing/2014/main" id="{EEB158E6-EE8C-485C-B057-6E9833929E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B0E59F-DC8E-401F-8390-6BFB4F90CC04}"/>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6488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0154D-4434-4EB3-A7F2-4D669184C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C20FBC-BAA7-4B3D-840B-CEB5E630D46E}"/>
              </a:ext>
            </a:extLst>
          </p:cNvPr>
          <p:cNvSpPr>
            <a:spLocks noGrp="1"/>
          </p:cNvSpPr>
          <p:nvPr>
            <p:ph sz="half" idx="1"/>
          </p:nvPr>
        </p:nvSpPr>
        <p:spPr>
          <a:xfrm>
            <a:off x="628759"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0DB4344-DB94-498B-8CCE-7D3C0FA8BE58}"/>
              </a:ext>
            </a:extLst>
          </p:cNvPr>
          <p:cNvSpPr>
            <a:spLocks noGrp="1"/>
          </p:cNvSpPr>
          <p:nvPr>
            <p:ph sz="half" idx="2"/>
          </p:nvPr>
        </p:nvSpPr>
        <p:spPr>
          <a:xfrm>
            <a:off x="4629954"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51537BE-0936-4BD3-8233-0A623ED2E8B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2019/6/26</a:t>
            </a:fld>
            <a:endParaRPr lang="zh-CN" altLang="en-US"/>
          </a:p>
        </p:txBody>
      </p:sp>
      <p:sp>
        <p:nvSpPr>
          <p:cNvPr id="6" name="页脚占位符 5">
            <a:extLst>
              <a:ext uri="{FF2B5EF4-FFF2-40B4-BE49-F238E27FC236}">
                <a16:creationId xmlns:a16="http://schemas.microsoft.com/office/drawing/2014/main" id="{07BEABBF-DA91-434D-BD88-AED647323C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B241D5-1EC2-4FA7-8A26-984978736033}"/>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93080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E1B3C-77B4-47BE-AD62-45CB3E57A715}"/>
              </a:ext>
            </a:extLst>
          </p:cNvPr>
          <p:cNvSpPr>
            <a:spLocks noGrp="1"/>
          </p:cNvSpPr>
          <p:nvPr>
            <p:ph type="title"/>
          </p:nvPr>
        </p:nvSpPr>
        <p:spPr>
          <a:xfrm>
            <a:off x="629950" y="365126"/>
            <a:ext cx="788807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08382C-1C0C-4A6E-A084-6F7821556F90}"/>
              </a:ext>
            </a:extLst>
          </p:cNvPr>
          <p:cNvSpPr>
            <a:spLocks noGrp="1"/>
          </p:cNvSpPr>
          <p:nvPr>
            <p:ph type="body" idx="1"/>
          </p:nvPr>
        </p:nvSpPr>
        <p:spPr>
          <a:xfrm>
            <a:off x="629951" y="1681163"/>
            <a:ext cx="3869012"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49DE530D-C20C-45C8-9433-8C791CB74ECF}"/>
              </a:ext>
            </a:extLst>
          </p:cNvPr>
          <p:cNvSpPr>
            <a:spLocks noGrp="1"/>
          </p:cNvSpPr>
          <p:nvPr>
            <p:ph sz="half" idx="2"/>
          </p:nvPr>
        </p:nvSpPr>
        <p:spPr>
          <a:xfrm>
            <a:off x="629951" y="2505075"/>
            <a:ext cx="3869012"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85F1BF-6831-4EEA-9502-8737207E9157}"/>
              </a:ext>
            </a:extLst>
          </p:cNvPr>
          <p:cNvSpPr>
            <a:spLocks noGrp="1"/>
          </p:cNvSpPr>
          <p:nvPr>
            <p:ph type="body" sz="quarter" idx="3"/>
          </p:nvPr>
        </p:nvSpPr>
        <p:spPr>
          <a:xfrm>
            <a:off x="4629954" y="1681163"/>
            <a:ext cx="3888066"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A7E7081E-9AD6-4BBC-9830-34D01586E74E}"/>
              </a:ext>
            </a:extLst>
          </p:cNvPr>
          <p:cNvSpPr>
            <a:spLocks noGrp="1"/>
          </p:cNvSpPr>
          <p:nvPr>
            <p:ph sz="quarter" idx="4"/>
          </p:nvPr>
        </p:nvSpPr>
        <p:spPr>
          <a:xfrm>
            <a:off x="4629954" y="2505075"/>
            <a:ext cx="388806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5F7A24B-CEB4-42C8-8E03-42A0B252831F}"/>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2019/6/26</a:t>
            </a:fld>
            <a:endParaRPr lang="zh-CN" altLang="en-US"/>
          </a:p>
        </p:txBody>
      </p:sp>
      <p:sp>
        <p:nvSpPr>
          <p:cNvPr id="8" name="页脚占位符 7">
            <a:extLst>
              <a:ext uri="{FF2B5EF4-FFF2-40B4-BE49-F238E27FC236}">
                <a16:creationId xmlns:a16="http://schemas.microsoft.com/office/drawing/2014/main" id="{4BAC8022-3321-4D23-A25F-9D4DC3E2FB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CFB1F4-09C6-4384-AC6B-8731BEB3935A}"/>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7756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2ECFA-E54B-4547-9CE8-3AAA12146E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2B33F3-86FC-4E3B-B72F-97B654C0DF3D}"/>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2019/6/26</a:t>
            </a:fld>
            <a:endParaRPr lang="zh-CN" altLang="en-US"/>
          </a:p>
        </p:txBody>
      </p:sp>
      <p:sp>
        <p:nvSpPr>
          <p:cNvPr id="4" name="页脚占位符 3">
            <a:extLst>
              <a:ext uri="{FF2B5EF4-FFF2-40B4-BE49-F238E27FC236}">
                <a16:creationId xmlns:a16="http://schemas.microsoft.com/office/drawing/2014/main" id="{E905557A-169C-44CC-AC64-14B31F8C66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07F4CE-51E2-443A-85A6-5D03B95C9A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426768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3097DD-B0C2-4B31-A3D9-1C043F0C9C25}"/>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2019/6/26</a:t>
            </a:fld>
            <a:endParaRPr lang="zh-CN" altLang="en-US"/>
          </a:p>
        </p:txBody>
      </p:sp>
      <p:sp>
        <p:nvSpPr>
          <p:cNvPr id="3" name="页脚占位符 2">
            <a:extLst>
              <a:ext uri="{FF2B5EF4-FFF2-40B4-BE49-F238E27FC236}">
                <a16:creationId xmlns:a16="http://schemas.microsoft.com/office/drawing/2014/main" id="{78D9A4EB-7787-4F18-8AB1-F2DFD2FE8D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79D312-A764-46AE-8920-839C3F6CB396}"/>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35103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DEB6E-0B21-4A47-9DA5-9DAE5668ADF4}"/>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7F7C7755-FE9B-448C-8EAE-A3EE105539D0}"/>
              </a:ext>
            </a:extLst>
          </p:cNvPr>
          <p:cNvSpPr>
            <a:spLocks noGrp="1"/>
          </p:cNvSpPr>
          <p:nvPr>
            <p:ph idx="1"/>
          </p:nvPr>
        </p:nvSpPr>
        <p:spPr>
          <a:xfrm>
            <a:off x="3888066" y="987426"/>
            <a:ext cx="4629954"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73E3E1A-B3A7-4AF8-B2A6-CDB67D0F6680}"/>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6869F2B5-3E04-47E9-B63A-73F03019E5F1}"/>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2019/6/26</a:t>
            </a:fld>
            <a:endParaRPr lang="zh-CN" altLang="en-US"/>
          </a:p>
        </p:txBody>
      </p:sp>
      <p:sp>
        <p:nvSpPr>
          <p:cNvPr id="6" name="页脚占位符 5">
            <a:extLst>
              <a:ext uri="{FF2B5EF4-FFF2-40B4-BE49-F238E27FC236}">
                <a16:creationId xmlns:a16="http://schemas.microsoft.com/office/drawing/2014/main" id="{73F52660-90A0-480C-983E-CBDBB96BAF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486ED9-E983-4909-BF6C-F63BEA140B2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6718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C540B-D875-46F8-A537-1765A48E7325}"/>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5E9EBF87-B7E5-4296-BE4C-9B662E5AD243}"/>
              </a:ext>
            </a:extLst>
          </p:cNvPr>
          <p:cNvSpPr>
            <a:spLocks noGrp="1"/>
          </p:cNvSpPr>
          <p:nvPr>
            <p:ph type="pic" idx="1"/>
          </p:nvPr>
        </p:nvSpPr>
        <p:spPr>
          <a:xfrm>
            <a:off x="3888066" y="987426"/>
            <a:ext cx="4629954" cy="4873625"/>
          </a:xfrm>
        </p:spPr>
        <p:txBody>
          <a:bodyPr/>
          <a:lstStyle>
            <a:lvl1pPr marL="0" indent="0">
              <a:buNone/>
              <a:defRPr sz="24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endParaRPr lang="zh-CN" altLang="en-US"/>
          </a:p>
        </p:txBody>
      </p:sp>
      <p:sp>
        <p:nvSpPr>
          <p:cNvPr id="4" name="文本占位符 3">
            <a:extLst>
              <a:ext uri="{FF2B5EF4-FFF2-40B4-BE49-F238E27FC236}">
                <a16:creationId xmlns:a16="http://schemas.microsoft.com/office/drawing/2014/main" id="{5091CAD6-4EF0-43BB-A0B4-606667818813}"/>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D534FF73-C11A-4504-9607-FBBAD61B6254}"/>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2019/6/26</a:t>
            </a:fld>
            <a:endParaRPr lang="zh-CN" altLang="en-US"/>
          </a:p>
        </p:txBody>
      </p:sp>
      <p:sp>
        <p:nvSpPr>
          <p:cNvPr id="6" name="页脚占位符 5">
            <a:extLst>
              <a:ext uri="{FF2B5EF4-FFF2-40B4-BE49-F238E27FC236}">
                <a16:creationId xmlns:a16="http://schemas.microsoft.com/office/drawing/2014/main" id="{ED122F88-98E0-4857-8D45-0A729A4034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FA63C9-E5EC-463F-B683-82E484A0343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65427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E24E5E-AB78-4BE9-AEBE-13F8A064751F}"/>
              </a:ext>
            </a:extLst>
          </p:cNvPr>
          <p:cNvSpPr>
            <a:spLocks noGrp="1"/>
          </p:cNvSpPr>
          <p:nvPr>
            <p:ph type="title"/>
          </p:nvPr>
        </p:nvSpPr>
        <p:spPr>
          <a:xfrm>
            <a:off x="628759" y="365126"/>
            <a:ext cx="788807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3AEDAE6-3AF7-46B5-B80C-A49DBC05E10D}"/>
              </a:ext>
            </a:extLst>
          </p:cNvPr>
          <p:cNvSpPr>
            <a:spLocks noGrp="1"/>
          </p:cNvSpPr>
          <p:nvPr>
            <p:ph type="body" idx="1"/>
          </p:nvPr>
        </p:nvSpPr>
        <p:spPr>
          <a:xfrm>
            <a:off x="628759" y="1825625"/>
            <a:ext cx="788807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a:extLst>
              <a:ext uri="{FF2B5EF4-FFF2-40B4-BE49-F238E27FC236}">
                <a16:creationId xmlns:a16="http://schemas.microsoft.com/office/drawing/2014/main" id="{1F34B37A-AB5E-45E4-AFEF-8D849C698896}"/>
              </a:ext>
            </a:extLst>
          </p:cNvPr>
          <p:cNvSpPr>
            <a:spLocks noGrp="1"/>
          </p:cNvSpPr>
          <p:nvPr>
            <p:ph type="ftr" sz="quarter" idx="3"/>
          </p:nvPr>
        </p:nvSpPr>
        <p:spPr>
          <a:xfrm>
            <a:off x="3029476" y="6356351"/>
            <a:ext cx="3086636"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FB780660-B258-4D61-92DB-24CE5526F25A}"/>
              </a:ext>
            </a:extLst>
          </p:cNvPr>
          <p:cNvSpPr>
            <a:spLocks noGrp="1"/>
          </p:cNvSpPr>
          <p:nvPr>
            <p:ph type="sldNum" sz="quarter" idx="4"/>
          </p:nvPr>
        </p:nvSpPr>
        <p:spPr>
          <a:xfrm>
            <a:off x="6459072" y="6356351"/>
            <a:ext cx="2057757"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72AF17-D5F7-4535-B112-E5B9115149C2}" type="slidenum">
              <a:rPr lang="zh-CN" altLang="en-US" smtClean="0"/>
              <a:pPr/>
              <a:t>‹#›</a:t>
            </a:fld>
            <a:endParaRPr lang="zh-CN" altLang="en-US" dirty="0"/>
          </a:p>
        </p:txBody>
      </p:sp>
      <p:pic>
        <p:nvPicPr>
          <p:cNvPr id="8" name="图片 7">
            <a:extLst>
              <a:ext uri="{FF2B5EF4-FFF2-40B4-BE49-F238E27FC236}">
                <a16:creationId xmlns:a16="http://schemas.microsoft.com/office/drawing/2014/main" id="{09EC5B8F-EE19-4BBA-B284-F4F050D7E4BC}"/>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4955" y="6270727"/>
            <a:ext cx="539349" cy="539349"/>
          </a:xfrm>
          <a:prstGeom prst="rect">
            <a:avLst/>
          </a:prstGeom>
        </p:spPr>
      </p:pic>
      <p:sp>
        <p:nvSpPr>
          <p:cNvPr id="10" name="矩形 9">
            <a:extLst>
              <a:ext uri="{FF2B5EF4-FFF2-40B4-BE49-F238E27FC236}">
                <a16:creationId xmlns:a16="http://schemas.microsoft.com/office/drawing/2014/main" id="{5ECDA556-A81B-42B5-A805-85AFEF2BFD71}"/>
              </a:ext>
            </a:extLst>
          </p:cNvPr>
          <p:cNvSpPr/>
          <p:nvPr userDrawn="1"/>
        </p:nvSpPr>
        <p:spPr>
          <a:xfrm flipV="1">
            <a:off x="0" y="6813761"/>
            <a:ext cx="9145587"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C069E3C8-CC5C-48E7-A9B0-488DF02AA533}"/>
              </a:ext>
            </a:extLst>
          </p:cNvPr>
          <p:cNvSpPr/>
          <p:nvPr userDrawn="1"/>
        </p:nvSpPr>
        <p:spPr>
          <a:xfrm flipV="1">
            <a:off x="1" y="571"/>
            <a:ext cx="9145587" cy="843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567AA58D-EC65-4F61-9BC5-D4E9553565CD}"/>
              </a:ext>
            </a:extLst>
          </p:cNvPr>
          <p:cNvCxnSpPr>
            <a:cxnSpLocks/>
          </p:cNvCxnSpPr>
          <p:nvPr userDrawn="1"/>
        </p:nvCxnSpPr>
        <p:spPr>
          <a:xfrm flipH="1">
            <a:off x="0" y="10400"/>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F2A4969-8D0D-480B-B325-3AD95B5CFAD6}"/>
              </a:ext>
            </a:extLst>
          </p:cNvPr>
          <p:cNvCxnSpPr>
            <a:cxnSpLocks/>
          </p:cNvCxnSpPr>
          <p:nvPr userDrawn="1"/>
        </p:nvCxnSpPr>
        <p:spPr>
          <a:xfrm flipH="1">
            <a:off x="9145584" y="12138"/>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24678B4-3C13-4530-9DC0-801CF3489B85}"/>
              </a:ext>
            </a:extLst>
          </p:cNvPr>
          <p:cNvCxnSpPr>
            <a:cxnSpLocks/>
          </p:cNvCxnSpPr>
          <p:nvPr userDrawn="1"/>
        </p:nvCxnSpPr>
        <p:spPr>
          <a:xfrm>
            <a:off x="1" y="111550"/>
            <a:ext cx="9145587"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8D65862-7BE3-448C-9CF4-5F924E67A16A}"/>
              </a:ext>
            </a:extLst>
          </p:cNvPr>
          <p:cNvCxnSpPr>
            <a:cxnSpLocks/>
          </p:cNvCxnSpPr>
          <p:nvPr userDrawn="1"/>
        </p:nvCxnSpPr>
        <p:spPr>
          <a:xfrm>
            <a:off x="415392" y="6775033"/>
            <a:ext cx="873019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9608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660" r:id="rId13"/>
    <p:sldLayoutId id="2147483650" r:id="rId14"/>
    <p:sldLayoutId id="2147483659" r:id="rId15"/>
    <p:sldLayoutId id="2147483651" r:id="rId16"/>
    <p:sldLayoutId id="2147483652" r:id="rId17"/>
    <p:sldLayoutId id="2147483653" r:id="rId18"/>
    <p:sldLayoutId id="2147483654" r:id="rId19"/>
    <p:sldLayoutId id="2147483655" r:id="rId20"/>
    <p:sldLayoutId id="2147483656" r:id="rId21"/>
    <p:sldLayoutId id="2147483658" r:id="rId22"/>
    <p:sldLayoutId id="2147483661" r:id="rId23"/>
    <p:sldLayoutId id="2147483662" r:id="rId24"/>
    <p:sldLayoutId id="2147483957" r:id="rId25"/>
  </p:sldLayoutIdLst>
  <p:txStyles>
    <p:title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p:titleStyle>
    <p:body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4.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8.wmf"/><Relationship Id="rId5" Type="http://schemas.openxmlformats.org/officeDocument/2006/relationships/oleObject" Target="../embeddings/oleObject5.bin"/><Relationship Id="rId4" Type="http://schemas.openxmlformats.org/officeDocument/2006/relationships/image" Target="../media/image37.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41062" y="1366685"/>
            <a:ext cx="3467616" cy="1077218"/>
          </a:xfrm>
          <a:prstGeom prst="rect">
            <a:avLst/>
          </a:prstGeom>
          <a:noFill/>
        </p:spPr>
        <p:txBody>
          <a:bodyPr wrap="none" rtlCol="0">
            <a:spAutoFit/>
          </a:bodyPr>
          <a:lstStyle/>
          <a:p>
            <a:pPr algn="ctr"/>
            <a:r>
              <a:rPr lang="zh-CN" altLang="en-US" sz="6400" b="1" dirty="0">
                <a:latin typeface="微软雅黑" panose="020B0503020204020204" pitchFamily="34" charset="-122"/>
                <a:ea typeface="微软雅黑" panose="020B0503020204020204" pitchFamily="34" charset="-122"/>
                <a:cs typeface="Times New Roman" panose="02020603050405020304" pitchFamily="18" charset="0"/>
              </a:rPr>
              <a:t>操作系统</a:t>
            </a:r>
            <a:endParaRPr lang="en-US" sz="6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TextBox 15"/>
          <p:cNvSpPr txBox="1"/>
          <p:nvPr/>
        </p:nvSpPr>
        <p:spPr>
          <a:xfrm>
            <a:off x="0" y="3305336"/>
            <a:ext cx="9145588" cy="1815882"/>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钟竞辉</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办公室：</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B3-515</a:t>
            </a:r>
          </a:p>
          <a:p>
            <a:pPr algn="ct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邮件：</a:t>
            </a:r>
            <a:r>
              <a:rPr lang="en-US" sz="2800" dirty="0">
                <a:latin typeface="微软雅黑" panose="020B0503020204020204" pitchFamily="34" charset="-122"/>
                <a:ea typeface="微软雅黑" panose="020B0503020204020204" pitchFamily="34" charset="-122"/>
                <a:cs typeface="Times New Roman" panose="02020603050405020304" pitchFamily="18" charset="0"/>
              </a:rPr>
              <a:t>jinghuizhong@scut.edu.cn</a:t>
            </a:r>
            <a:endParaRPr lang="en-US" altLang="zh-CN" sz="3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62765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DB1D6BE7-2C71-42CF-A778-85E4A3E3AC0A}" type="slidenum">
              <a:rPr lang="zh-CN" altLang="en-US" sz="1400">
                <a:ea typeface="宋体" panose="02010600030101010101" pitchFamily="2" charset="-122"/>
              </a:rPr>
              <a:pPr algn="r" eaLnBrk="1" hangingPunct="1"/>
              <a:t>10</a:t>
            </a:fld>
            <a:endParaRPr lang="en-US" sz="1400">
              <a:ea typeface="宋体" panose="02010600030101010101" pitchFamily="2" charset="-122"/>
            </a:endParaRPr>
          </a:p>
        </p:txBody>
      </p:sp>
      <p:sp>
        <p:nvSpPr>
          <p:cNvPr id="12292" name="Rectangle 3"/>
          <p:cNvSpPr>
            <a:spLocks noGrp="1" noChangeArrowheads="1"/>
          </p:cNvSpPr>
          <p:nvPr>
            <p:ph type="body" idx="4294967295"/>
          </p:nvPr>
        </p:nvSpPr>
        <p:spPr>
          <a:xfrm>
            <a:off x="348457" y="1335088"/>
            <a:ext cx="8458200" cy="5029200"/>
          </a:xfrm>
        </p:spPr>
        <p:txBody>
          <a:bodyPr>
            <a:normAutofit/>
          </a:bodyPr>
          <a:lstStyle/>
          <a:p>
            <a:pPr eaLnBrk="1" hangingPunct="1">
              <a:lnSpc>
                <a:spcPct val="12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进程从</a:t>
            </a:r>
            <a:r>
              <a:rPr lang="en-US" altLang="zh-CN" sz="2800" dirty="0">
                <a:latin typeface="微软雅黑" panose="020B0503020204020204" pitchFamily="34" charset="-122"/>
                <a:ea typeface="微软雅黑" panose="020B0503020204020204" pitchFamily="34" charset="-122"/>
              </a:rPr>
              <a:t>P1</a:t>
            </a:r>
            <a:r>
              <a:rPr lang="zh-CN" altLang="en-US" sz="2800" dirty="0">
                <a:latin typeface="微软雅黑" panose="020B0503020204020204" pitchFamily="34" charset="-122"/>
                <a:ea typeface="微软雅黑" panose="020B0503020204020204" pitchFamily="34" charset="-122"/>
              </a:rPr>
              <a:t>切换到</a:t>
            </a:r>
            <a:r>
              <a:rPr lang="en-US" altLang="zh-CN" sz="2800" dirty="0">
                <a:latin typeface="微软雅黑" panose="020B0503020204020204" pitchFamily="34" charset="-122"/>
                <a:ea typeface="微软雅黑" panose="020B0503020204020204" pitchFamily="34" charset="-122"/>
              </a:rPr>
              <a:t>P2</a:t>
            </a:r>
            <a:r>
              <a:rPr lang="zh-CN" altLang="en-US" sz="2800" dirty="0">
                <a:latin typeface="微软雅黑" panose="020B0503020204020204" pitchFamily="34" charset="-122"/>
                <a:ea typeface="微软雅黑" panose="020B0503020204020204" pitchFamily="34" charset="-122"/>
              </a:rPr>
              <a:t>时</a:t>
            </a:r>
            <a:r>
              <a:rPr lang="en-US" altLang="zh-CN" sz="2800" dirty="0">
                <a:latin typeface="微软雅黑" panose="020B0503020204020204" pitchFamily="34" charset="-122"/>
                <a:ea typeface="微软雅黑" panose="020B0503020204020204" pitchFamily="34" charset="-122"/>
              </a:rPr>
              <a:t>, P1</a:t>
            </a:r>
            <a:r>
              <a:rPr lang="zh-CN" altLang="en-US" sz="2800" dirty="0">
                <a:latin typeface="微软雅黑" panose="020B0503020204020204" pitchFamily="34" charset="-122"/>
                <a:ea typeface="微软雅黑" panose="020B0503020204020204" pitchFamily="34" charset="-122"/>
              </a:rPr>
              <a:t>的运行状态将保存到</a:t>
            </a:r>
            <a:r>
              <a:rPr lang="en-US" altLang="zh-CN" sz="2800" dirty="0">
                <a:latin typeface="微软雅黑" panose="020B0503020204020204" pitchFamily="34" charset="-122"/>
                <a:ea typeface="微软雅黑" panose="020B0503020204020204" pitchFamily="34" charset="-122"/>
              </a:rPr>
              <a:t>P1</a:t>
            </a:r>
            <a:r>
              <a:rPr lang="zh-CN" altLang="en-US" sz="2800" dirty="0">
                <a:latin typeface="微软雅黑" panose="020B0503020204020204" pitchFamily="34" charset="-122"/>
                <a:ea typeface="微软雅黑" panose="020B0503020204020204" pitchFamily="34" charset="-122"/>
              </a:rPr>
              <a:t>的</a:t>
            </a:r>
            <a:r>
              <a:rPr lang="en-US" altLang="zh-CN" sz="2800" dirty="0">
                <a:latin typeface="微软雅黑" panose="020B0503020204020204" pitchFamily="34" charset="-122"/>
                <a:ea typeface="微软雅黑" panose="020B0503020204020204" pitchFamily="34" charset="-122"/>
              </a:rPr>
              <a:t>PCB</a:t>
            </a:r>
            <a:r>
              <a:rPr lang="zh-CN" altLang="en-US" sz="2800" dirty="0">
                <a:latin typeface="微软雅黑" panose="020B0503020204020204" pitchFamily="34" charset="-122"/>
                <a:ea typeface="微软雅黑" panose="020B0503020204020204" pitchFamily="34" charset="-122"/>
              </a:rPr>
              <a:t>，而</a:t>
            </a:r>
            <a:r>
              <a:rPr lang="en-US" altLang="zh-CN" sz="2800" dirty="0">
                <a:latin typeface="微软雅黑" panose="020B0503020204020204" pitchFamily="34" charset="-122"/>
                <a:ea typeface="微软雅黑" panose="020B0503020204020204" pitchFamily="34" charset="-122"/>
              </a:rPr>
              <a:t>P2</a:t>
            </a:r>
            <a:r>
              <a:rPr lang="zh-CN" altLang="en-US" sz="2800" dirty="0">
                <a:latin typeface="微软雅黑" panose="020B0503020204020204" pitchFamily="34" charset="-122"/>
                <a:ea typeface="微软雅黑" panose="020B0503020204020204" pitchFamily="34" charset="-122"/>
              </a:rPr>
              <a:t>的状态则从相应的</a:t>
            </a:r>
            <a:r>
              <a:rPr lang="en-US" altLang="zh-CN" sz="2800" dirty="0">
                <a:latin typeface="微软雅黑" panose="020B0503020204020204" pitchFamily="34" charset="-122"/>
                <a:ea typeface="微软雅黑" panose="020B0503020204020204" pitchFamily="34" charset="-122"/>
              </a:rPr>
              <a:t>PCB</a:t>
            </a:r>
            <a:r>
              <a:rPr lang="zh-CN" altLang="en-US" sz="2800" dirty="0">
                <a:latin typeface="微软雅黑" panose="020B0503020204020204" pitchFamily="34" charset="-122"/>
                <a:ea typeface="微软雅黑" panose="020B0503020204020204" pitchFamily="34" charset="-122"/>
              </a:rPr>
              <a:t>中读出，使得</a:t>
            </a:r>
            <a:r>
              <a:rPr lang="en-US" altLang="zh-CN" sz="2800" dirty="0">
                <a:latin typeface="微软雅黑" panose="020B0503020204020204" pitchFamily="34" charset="-122"/>
                <a:ea typeface="微软雅黑" panose="020B0503020204020204" pitchFamily="34" charset="-122"/>
              </a:rPr>
              <a:t>P2</a:t>
            </a:r>
            <a:r>
              <a:rPr lang="zh-CN" altLang="en-US" sz="2800" dirty="0">
                <a:latin typeface="微软雅黑" panose="020B0503020204020204" pitchFamily="34" charset="-122"/>
                <a:ea typeface="微软雅黑" panose="020B0503020204020204" pitchFamily="34" charset="-122"/>
              </a:rPr>
              <a:t>能够接着之前的状态继续运行。</a:t>
            </a:r>
            <a:endParaRPr lang="en-US" altLang="zh-CN" sz="2800"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伪并行（</a:t>
            </a:r>
            <a:r>
              <a:rPr lang="en-US" altLang="zh-CN" sz="2800" b="1" dirty="0">
                <a:latin typeface="微软雅黑" panose="020B0503020204020204" pitchFamily="34" charset="-122"/>
                <a:ea typeface="微软雅黑" panose="020B0503020204020204" pitchFamily="34" charset="-122"/>
              </a:rPr>
              <a:t>Pseudo- parallelism</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进程间的快速切换给人以并行运行的假象。</a:t>
            </a:r>
            <a:endParaRPr lang="en-US" altLang="zh-CN" sz="2800" dirty="0">
              <a:latin typeface="微软雅黑" panose="020B0503020204020204" pitchFamily="34" charset="-122"/>
              <a:ea typeface="微软雅黑" panose="020B0503020204020204" pitchFamily="34" charset="-122"/>
            </a:endParaRPr>
          </a:p>
        </p:txBody>
      </p:sp>
      <p:sp>
        <p:nvSpPr>
          <p:cNvPr id="5" name="Rectangle 2">
            <a:extLst>
              <a:ext uri="{FF2B5EF4-FFF2-40B4-BE49-F238E27FC236}">
                <a16:creationId xmlns:a16="http://schemas.microsoft.com/office/drawing/2014/main" id="{621CF622-2845-4C6F-9AAA-C3B98CE4B451}"/>
              </a:ext>
            </a:extLst>
          </p:cNvPr>
          <p:cNvSpPr txBox="1">
            <a:spLocks noChangeArrowheads="1"/>
          </p:cNvSpPr>
          <p:nvPr/>
        </p:nvSpPr>
        <p:spPr>
          <a:xfrm>
            <a:off x="721818" y="142595"/>
            <a:ext cx="7888070" cy="1325563"/>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zh-CN" altLang="en-US" sz="3800" b="1">
                <a:latin typeface="微软雅黑" panose="020B0503020204020204" pitchFamily="34" charset="-122"/>
                <a:ea typeface="微软雅黑" panose="020B0503020204020204" pitchFamily="34" charset="-122"/>
              </a:rPr>
              <a:t>进程的实现</a:t>
            </a:r>
            <a:endParaRPr lang="en-US" altLang="zh-CN" sz="3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68996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A8E70359-7309-4585-9B26-08FFD1B3E577}" type="slidenum">
              <a:rPr lang="en-US" altLang="zh-CN" sz="1400">
                <a:latin typeface="微软雅黑" panose="020B0503020204020204" pitchFamily="34" charset="-122"/>
                <a:ea typeface="微软雅黑" panose="020B0503020204020204" pitchFamily="34" charset="-122"/>
              </a:rPr>
              <a:pPr algn="r" eaLnBrk="1" hangingPunct="1"/>
              <a:t>100</a:t>
            </a:fld>
            <a:endParaRPr lang="zh-CN" altLang="en-US" sz="1400">
              <a:latin typeface="微软雅黑" panose="020B0503020204020204" pitchFamily="34" charset="-122"/>
              <a:ea typeface="微软雅黑" panose="020B0503020204020204" pitchFamily="34" charset="-122"/>
            </a:endParaRPr>
          </a:p>
        </p:txBody>
      </p:sp>
      <p:sp>
        <p:nvSpPr>
          <p:cNvPr id="64515" name="Rectangle 2"/>
          <p:cNvSpPr>
            <a:spLocks noGrp="1" noChangeArrowheads="1"/>
          </p:cNvSpPr>
          <p:nvPr>
            <p:ph type="title" idx="4294967295"/>
          </p:nvPr>
        </p:nvSpPr>
        <p:spPr>
          <a:xfrm>
            <a:off x="673265" y="110226"/>
            <a:ext cx="7888070" cy="990291"/>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文件系统备份</a:t>
            </a:r>
            <a:endParaRPr lang="en-US" altLang="zh-CN" sz="3800" b="1" dirty="0">
              <a:latin typeface="微软雅黑" panose="020B0503020204020204" pitchFamily="34" charset="-122"/>
              <a:ea typeface="微软雅黑" panose="020B0503020204020204" pitchFamily="34" charset="-122"/>
            </a:endParaRPr>
          </a:p>
        </p:txBody>
      </p:sp>
      <p:sp>
        <p:nvSpPr>
          <p:cNvPr id="64516" name="Rectangle 3"/>
          <p:cNvSpPr>
            <a:spLocks noGrp="1" noChangeArrowheads="1"/>
          </p:cNvSpPr>
          <p:nvPr>
            <p:ph type="body" idx="4294967295"/>
          </p:nvPr>
        </p:nvSpPr>
        <p:spPr>
          <a:xfrm>
            <a:off x="277019" y="1222376"/>
            <a:ext cx="8534400" cy="5338763"/>
          </a:xfrm>
        </p:spPr>
        <p:txBody>
          <a:bodyPr>
            <a:normAutofit/>
          </a:bodyPr>
          <a:lstStyle/>
          <a:p>
            <a:pPr eaLnBrk="1" hangingPunct="1">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两种备份策略</a:t>
            </a:r>
            <a:r>
              <a:rPr lang="en-US" altLang="zh-CN" sz="2800" dirty="0">
                <a:latin typeface="微软雅黑" panose="020B0503020204020204" pitchFamily="34" charset="-122"/>
                <a:ea typeface="微软雅黑" panose="020B0503020204020204" pitchFamily="34" charset="-122"/>
              </a:rPr>
              <a:t>:</a:t>
            </a:r>
          </a:p>
          <a:p>
            <a:pPr lvl="1" eaLnBrk="1" hangingPunct="1">
              <a:lnSpc>
                <a:spcPct val="150000"/>
              </a:lnSpc>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rPr>
              <a:t>物理转储</a:t>
            </a:r>
            <a:r>
              <a:rPr lang="en-US" altLang="zh-CN" sz="28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从第</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块开始，将全部块复制存储；</a:t>
            </a:r>
            <a:endParaRPr lang="en-US" altLang="zh-CN" sz="2400" dirty="0">
              <a:latin typeface="微软雅黑" panose="020B0503020204020204" pitchFamily="34" charset="-122"/>
              <a:ea typeface="微软雅黑" panose="020B0503020204020204" pitchFamily="34" charset="-122"/>
            </a:endParaRPr>
          </a:p>
          <a:p>
            <a:pPr marL="685891" lvl="2" indent="0" eaLnBrk="1" hangingPunct="1">
              <a:lnSpc>
                <a:spcPct val="150000"/>
              </a:lnSpc>
              <a:buNone/>
            </a:pPr>
            <a:r>
              <a:rPr lang="zh-CN" altLang="en-US" sz="2800" dirty="0">
                <a:latin typeface="微软雅黑" panose="020B0503020204020204" pitchFamily="34" charset="-122"/>
                <a:ea typeface="微软雅黑" panose="020B0503020204020204" pitchFamily="34" charset="-122"/>
              </a:rPr>
              <a:t>优点：</a:t>
            </a:r>
            <a:r>
              <a:rPr lang="zh-CN" altLang="en-US" sz="2400" dirty="0">
                <a:latin typeface="微软雅黑" panose="020B0503020204020204" pitchFamily="34" charset="-122"/>
                <a:ea typeface="微软雅黑" panose="020B0503020204020204" pitchFamily="34" charset="-122"/>
              </a:rPr>
              <a:t>简单、快速；</a:t>
            </a:r>
            <a:endParaRPr lang="en-US" altLang="zh-CN" sz="2400" dirty="0">
              <a:latin typeface="微软雅黑" panose="020B0503020204020204" pitchFamily="34" charset="-122"/>
              <a:ea typeface="微软雅黑" panose="020B0503020204020204" pitchFamily="34" charset="-122"/>
            </a:endParaRPr>
          </a:p>
          <a:p>
            <a:pPr marL="685891" lvl="2" indent="0" eaLnBrk="1" hangingPunct="1">
              <a:lnSpc>
                <a:spcPct val="150000"/>
              </a:lnSpc>
              <a:buNone/>
            </a:pPr>
            <a:r>
              <a:rPr lang="zh-CN" altLang="en-US" sz="2800" dirty="0">
                <a:latin typeface="微软雅黑" panose="020B0503020204020204" pitchFamily="34" charset="-122"/>
                <a:ea typeface="微软雅黑" panose="020B0503020204020204" pitchFamily="34" charset="-122"/>
              </a:rPr>
              <a:t>缺点：</a:t>
            </a:r>
            <a:r>
              <a:rPr lang="zh-CN" altLang="en-US" sz="2400" dirty="0">
                <a:latin typeface="微软雅黑" panose="020B0503020204020204" pitchFamily="34" charset="-122"/>
                <a:ea typeface="微软雅黑" panose="020B0503020204020204" pitchFamily="34" charset="-122"/>
              </a:rPr>
              <a:t>无法增量存储，不能满足特定文件的恢复请求；</a:t>
            </a:r>
            <a:endParaRPr lang="en-US" altLang="zh-CN" sz="2400" dirty="0">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rPr>
              <a:t>逻辑转储</a:t>
            </a:r>
            <a:r>
              <a:rPr lang="en-US" altLang="zh-CN" sz="28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从一个或几个指定的目录开始，递归地转储自某个基准日期之后更改的文件和目录；</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09065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E0919D9-9F5C-417A-BE1A-A3537BBDD984}" type="slidenum">
              <a:rPr lang="zh-CN" altLang="en-US" smtClean="0"/>
              <a:pPr/>
              <a:t>101</a:t>
            </a:fld>
            <a:endParaRPr lang="zh-CN" altLang="en-US"/>
          </a:p>
        </p:txBody>
      </p:sp>
      <p:sp>
        <p:nvSpPr>
          <p:cNvPr id="6146" name="Rectangle 2"/>
          <p:cNvSpPr>
            <a:spLocks noGrp="1" noChangeArrowheads="1"/>
          </p:cNvSpPr>
          <p:nvPr>
            <p:ph type="title"/>
          </p:nvPr>
        </p:nvSpPr>
        <p:spPr>
          <a:xfrm>
            <a:off x="628759" y="89996"/>
            <a:ext cx="7888070" cy="949831"/>
          </a:xfrm>
        </p:spPr>
        <p:txBody>
          <a:bodyPr>
            <a:normAutofit/>
          </a:bodyPr>
          <a:lstStyle/>
          <a:p>
            <a:pPr algn="ctr" eaLnBrk="1" hangingPunct="1"/>
            <a:r>
              <a:rPr lang="en-US" altLang="zh-CN" sz="3800" b="1" dirty="0">
                <a:ea typeface="宋体" panose="02010600030101010101" pitchFamily="2" charset="-122"/>
              </a:rPr>
              <a:t>I/O </a:t>
            </a:r>
            <a:r>
              <a:rPr lang="zh-CN" altLang="en-US" sz="3800" b="1" dirty="0">
                <a:ea typeface="宋体" panose="02010600030101010101" pitchFamily="2" charset="-122"/>
              </a:rPr>
              <a:t>设备</a:t>
            </a:r>
            <a:endParaRPr lang="en-US" altLang="zh-CN" sz="3800" b="1" dirty="0">
              <a:ea typeface="宋体" panose="02010600030101010101" pitchFamily="2" charset="-122"/>
            </a:endParaRPr>
          </a:p>
        </p:txBody>
      </p:sp>
      <p:sp>
        <p:nvSpPr>
          <p:cNvPr id="3076" name="Rectangle 3"/>
          <p:cNvSpPr>
            <a:spLocks noGrp="1" noChangeArrowheads="1"/>
          </p:cNvSpPr>
          <p:nvPr>
            <p:ph idx="1"/>
          </p:nvPr>
        </p:nvSpPr>
        <p:spPr>
          <a:xfrm>
            <a:off x="545308" y="1282700"/>
            <a:ext cx="8269287" cy="5105400"/>
          </a:xfrm>
        </p:spPr>
        <p:txBody>
          <a:bodyPr>
            <a:normAutofit/>
          </a:bodyPr>
          <a:lstStyle/>
          <a:p>
            <a:pPr eaLnBrk="1" hangingPunct="1">
              <a:lnSpc>
                <a:spcPct val="150000"/>
              </a:lnSpc>
              <a:buFont typeface="Wingdings" panose="05000000000000000000" pitchFamily="2" charset="2"/>
              <a:buChar char="l"/>
            </a:pPr>
            <a:r>
              <a:rPr lang="en-US" altLang="zh-CN" sz="2800" dirty="0">
                <a:latin typeface="微软雅黑" panose="020B0503020204020204" pitchFamily="34" charset="-122"/>
                <a:ea typeface="微软雅黑" panose="020B0503020204020204" pitchFamily="34" charset="-122"/>
              </a:rPr>
              <a:t>I/O</a:t>
            </a:r>
            <a:r>
              <a:rPr lang="zh-CN" altLang="en-US" sz="2800" dirty="0">
                <a:latin typeface="微软雅黑" panose="020B0503020204020204" pitchFamily="34" charset="-122"/>
                <a:ea typeface="微软雅黑" panose="020B0503020204020204" pitchFamily="34" charset="-122"/>
              </a:rPr>
              <a:t>的重要性</a:t>
            </a:r>
            <a:endParaRPr lang="en-US" altLang="zh-CN" sz="28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两类</a:t>
            </a:r>
            <a:r>
              <a:rPr lang="en-US" altLang="zh-CN" sz="2800" dirty="0">
                <a:latin typeface="微软雅黑" panose="020B0503020204020204" pitchFamily="34" charset="-122"/>
                <a:ea typeface="微软雅黑" panose="020B0503020204020204" pitchFamily="34" charset="-122"/>
              </a:rPr>
              <a:t>I/O </a:t>
            </a:r>
            <a:r>
              <a:rPr lang="zh-CN" altLang="en-US" sz="2800" dirty="0">
                <a:latin typeface="微软雅黑" panose="020B0503020204020204" pitchFamily="34" charset="-122"/>
                <a:ea typeface="微软雅黑" panose="020B0503020204020204" pitchFamily="34" charset="-122"/>
              </a:rPr>
              <a:t>设备</a:t>
            </a:r>
            <a:r>
              <a:rPr lang="en-US" altLang="zh-CN" sz="2800" dirty="0">
                <a:latin typeface="微软雅黑" panose="020B0503020204020204" pitchFamily="34" charset="-122"/>
                <a:ea typeface="微软雅黑" panose="020B0503020204020204" pitchFamily="34" charset="-122"/>
              </a:rPr>
              <a:t>: </a:t>
            </a:r>
          </a:p>
          <a:p>
            <a:pPr lvl="1" eaLnBrk="1" hangingPunct="1">
              <a:lnSpc>
                <a:spcPct val="15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rPr>
              <a:t>块设备：所有传输以一个或多个完整的块为单位。比如，磁盘；</a:t>
            </a:r>
            <a:endParaRPr lang="en-US" altLang="zh-CN" sz="2800" dirty="0">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rPr>
              <a:t>字符设备：以字符为单位发送或接收一个字符流。比如，键盘、鼠标、打印机等；</a:t>
            </a:r>
            <a:endParaRPr lang="en-US" altLang="zh-CN" sz="28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其他设备：时钟 等。</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7031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6">
                                            <p:txEl>
                                              <p:pRg st="2" end="2"/>
                                            </p:txEl>
                                          </p:spTgt>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0"/>
                                          </p:stCondLst>
                                        </p:cTn>
                                        <p:tgtEl>
                                          <p:spTgt spid="3076">
                                            <p:txEl>
                                              <p:pRg st="3" end="3"/>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307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BF2570C-94D7-43EA-BE1E-BBF44F6BE191}" type="slidenum">
              <a:rPr lang="zh-CN" altLang="en-US" smtClean="0"/>
              <a:pPr/>
              <a:t>102</a:t>
            </a:fld>
            <a:endParaRPr lang="zh-CN" altLang="en-US"/>
          </a:p>
        </p:txBody>
      </p:sp>
      <p:sp>
        <p:nvSpPr>
          <p:cNvPr id="8194" name="Rectangle 2"/>
          <p:cNvSpPr>
            <a:spLocks noGrp="1" noChangeArrowheads="1"/>
          </p:cNvSpPr>
          <p:nvPr>
            <p:ph type="title"/>
          </p:nvPr>
        </p:nvSpPr>
        <p:spPr>
          <a:xfrm>
            <a:off x="666066" y="138550"/>
            <a:ext cx="7888070" cy="1099532"/>
          </a:xfrm>
        </p:spPr>
        <p:txBody>
          <a:bodyPr>
            <a:normAutofit/>
          </a:bodyPr>
          <a:lstStyle/>
          <a:p>
            <a:pPr algn="ctr" eaLnBrk="1" hangingPunct="1"/>
            <a:r>
              <a:rPr lang="zh-CN" altLang="en-US" sz="3800" b="1" dirty="0">
                <a:ea typeface="宋体" panose="02010600030101010101" pitchFamily="2" charset="-122"/>
              </a:rPr>
              <a:t>设备控制器</a:t>
            </a:r>
            <a:endParaRPr lang="en-US" altLang="zh-CN" sz="3800" b="1" dirty="0">
              <a:ea typeface="宋体" panose="02010600030101010101" pitchFamily="2" charset="-122"/>
            </a:endParaRPr>
          </a:p>
        </p:txBody>
      </p:sp>
      <p:sp>
        <p:nvSpPr>
          <p:cNvPr id="5124" name="Rectangle 3"/>
          <p:cNvSpPr>
            <a:spLocks noGrp="1" noChangeArrowheads="1"/>
          </p:cNvSpPr>
          <p:nvPr>
            <p:ph idx="1"/>
          </p:nvPr>
        </p:nvSpPr>
        <p:spPr>
          <a:xfrm>
            <a:off x="531020" y="1379538"/>
            <a:ext cx="8158163" cy="5084762"/>
          </a:xfrm>
        </p:spPr>
        <p:txBody>
          <a:bodyPr/>
          <a:lstStyle/>
          <a:p>
            <a:pPr eaLnBrk="1" hangingPunct="1">
              <a:lnSpc>
                <a:spcPct val="90000"/>
              </a:lnSpc>
              <a:buFont typeface="Wingdings" panose="05000000000000000000" pitchFamily="2" charset="2"/>
              <a:buChar char="l"/>
            </a:pPr>
            <a:r>
              <a:rPr lang="zh-CN" altLang="en-US" sz="2800" dirty="0">
                <a:ea typeface="宋体" panose="02010600030101010101" pitchFamily="2" charset="-122"/>
              </a:rPr>
              <a:t>每个</a:t>
            </a:r>
            <a:r>
              <a:rPr lang="en-US" altLang="zh-CN" sz="2800" dirty="0">
                <a:ea typeface="宋体" panose="02010600030101010101" pitchFamily="2" charset="-122"/>
              </a:rPr>
              <a:t>I/O</a:t>
            </a:r>
            <a:r>
              <a:rPr lang="zh-CN" altLang="en-US" sz="2800" dirty="0">
                <a:ea typeface="宋体" panose="02010600030101010101" pitchFamily="2" charset="-122"/>
              </a:rPr>
              <a:t>设备有两个组成部分</a:t>
            </a:r>
            <a:r>
              <a:rPr lang="en-US" altLang="zh-CN" sz="2800" dirty="0">
                <a:ea typeface="宋体" panose="02010600030101010101" pitchFamily="2" charset="-122"/>
              </a:rPr>
              <a:t>: </a:t>
            </a:r>
          </a:p>
          <a:p>
            <a:pPr marL="0" indent="0" eaLnBrk="1" hangingPunct="1">
              <a:lnSpc>
                <a:spcPct val="90000"/>
              </a:lnSpc>
              <a:buNone/>
            </a:pPr>
            <a:r>
              <a:rPr lang="en-US" altLang="zh-CN" sz="2800" dirty="0">
                <a:ea typeface="宋体" panose="02010600030101010101" pitchFamily="2" charset="-122"/>
              </a:rPr>
              <a:t>  (</a:t>
            </a:r>
            <a:r>
              <a:rPr lang="en-US" altLang="zh-CN" sz="2400" dirty="0">
                <a:ea typeface="宋体" panose="02010600030101010101" pitchFamily="2" charset="-122"/>
              </a:rPr>
              <a:t>1) </a:t>
            </a:r>
            <a:r>
              <a:rPr lang="zh-CN" altLang="en-US" sz="2400" dirty="0">
                <a:ea typeface="宋体" panose="02010600030101010101" pitchFamily="2" charset="-122"/>
              </a:rPr>
              <a:t>物理部件</a:t>
            </a:r>
            <a:r>
              <a:rPr lang="en-US" altLang="zh-CN" sz="2400" dirty="0">
                <a:ea typeface="宋体" panose="02010600030101010101" pitchFamily="2" charset="-122"/>
              </a:rPr>
              <a:t>; (2) </a:t>
            </a:r>
            <a:r>
              <a:rPr lang="zh-CN" altLang="en-US" sz="2400" dirty="0">
                <a:ea typeface="宋体" panose="02010600030101010101" pitchFamily="2" charset="-122"/>
              </a:rPr>
              <a:t>电子部件</a:t>
            </a:r>
            <a:endParaRPr lang="en-US" altLang="zh-CN" sz="2400" dirty="0">
              <a:ea typeface="宋体" panose="02010600030101010101" pitchFamily="2" charset="-122"/>
            </a:endParaRPr>
          </a:p>
          <a:p>
            <a:pPr eaLnBrk="1" hangingPunct="1">
              <a:lnSpc>
                <a:spcPct val="90000"/>
              </a:lnSpc>
              <a:buFont typeface="Wingdings" panose="05000000000000000000" pitchFamily="2" charset="2"/>
              <a:buChar char="l"/>
            </a:pPr>
            <a:r>
              <a:rPr lang="zh-CN" altLang="en-US" sz="2800" dirty="0">
                <a:ea typeface="宋体" panose="02010600030101010101" pitchFamily="2" charset="-122"/>
              </a:rPr>
              <a:t>电子部件指设备控制器 </a:t>
            </a:r>
            <a:r>
              <a:rPr lang="zh-CN" altLang="en-US" sz="2800" b="1" dirty="0">
                <a:solidFill>
                  <a:srgbClr val="FF0000"/>
                </a:solidFill>
                <a:ea typeface="宋体" panose="02010600030101010101" pitchFamily="2" charset="-122"/>
              </a:rPr>
              <a:t>（</a:t>
            </a:r>
            <a:r>
              <a:rPr lang="en-US" altLang="zh-CN" sz="2800" b="1" dirty="0">
                <a:solidFill>
                  <a:srgbClr val="FF0000"/>
                </a:solidFill>
                <a:ea typeface="宋体" panose="02010600030101010101" pitchFamily="2" charset="-122"/>
              </a:rPr>
              <a:t>device controller</a:t>
            </a:r>
            <a:r>
              <a:rPr lang="zh-CN" altLang="en-US" sz="2800" b="1" dirty="0">
                <a:solidFill>
                  <a:srgbClr val="FF0000"/>
                </a:solidFill>
                <a:ea typeface="宋体" panose="02010600030101010101" pitchFamily="2" charset="-122"/>
              </a:rPr>
              <a:t>）</a:t>
            </a:r>
            <a:endParaRPr lang="en-US" altLang="zh-CN" sz="2800" b="1" dirty="0">
              <a:solidFill>
                <a:srgbClr val="FF0000"/>
              </a:solidFill>
              <a:ea typeface="宋体" panose="02010600030101010101" pitchFamily="2" charset="-122"/>
            </a:endParaRPr>
          </a:p>
          <a:p>
            <a:pPr marL="457200" lvl="1" indent="0" eaLnBrk="1" hangingPunct="1">
              <a:lnSpc>
                <a:spcPct val="90000"/>
              </a:lnSpc>
              <a:buNone/>
            </a:pPr>
            <a:endParaRPr lang="en-US" altLang="zh-CN" sz="2400" dirty="0">
              <a:ea typeface="宋体" panose="02010600030101010101" pitchFamily="2" charset="-122"/>
            </a:endParaRPr>
          </a:p>
          <a:p>
            <a:pPr marL="457200" lvl="1" indent="0" eaLnBrk="1" hangingPunct="1">
              <a:lnSpc>
                <a:spcPct val="90000"/>
              </a:lnSpc>
              <a:buNone/>
            </a:pPr>
            <a:endParaRPr lang="en-US" altLang="zh-CN" sz="2400" dirty="0">
              <a:ea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27" y="3380089"/>
            <a:ext cx="6136253" cy="2423820"/>
          </a:xfrm>
          <a:prstGeom prst="rect">
            <a:avLst/>
          </a:prstGeom>
        </p:spPr>
      </p:pic>
    </p:spTree>
    <p:extLst>
      <p:ext uri="{BB962C8B-B14F-4D97-AF65-F5344CB8AC3E}">
        <p14:creationId xmlns:p14="http://schemas.microsoft.com/office/powerpoint/2010/main" val="3832273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BF2570C-94D7-43EA-BE1E-BBF44F6BE191}" type="slidenum">
              <a:rPr lang="zh-CN" altLang="en-US" smtClean="0"/>
              <a:pPr/>
              <a:t>103</a:t>
            </a:fld>
            <a:endParaRPr lang="zh-CN" altLang="en-US"/>
          </a:p>
        </p:txBody>
      </p:sp>
      <p:sp>
        <p:nvSpPr>
          <p:cNvPr id="8194" name="Rectangle 2"/>
          <p:cNvSpPr>
            <a:spLocks noGrp="1" noChangeArrowheads="1"/>
          </p:cNvSpPr>
          <p:nvPr>
            <p:ph type="title"/>
          </p:nvPr>
        </p:nvSpPr>
        <p:spPr>
          <a:xfrm>
            <a:off x="628759" y="118319"/>
            <a:ext cx="7888070" cy="1004044"/>
          </a:xfrm>
        </p:spPr>
        <p:txBody>
          <a:bodyPr>
            <a:normAutofit/>
          </a:bodyPr>
          <a:lstStyle/>
          <a:p>
            <a:pPr algn="ctr" eaLnBrk="1" hangingPunct="1"/>
            <a:r>
              <a:rPr lang="zh-CN" altLang="en-US" sz="3800" b="1" dirty="0">
                <a:ea typeface="宋体" panose="02010600030101010101" pitchFamily="2" charset="-122"/>
              </a:rPr>
              <a:t>设备控制器</a:t>
            </a:r>
            <a:endParaRPr lang="en-US" altLang="zh-CN" sz="3800" b="1" dirty="0">
              <a:ea typeface="宋体" panose="02010600030101010101" pitchFamily="2" charset="-122"/>
            </a:endParaRPr>
          </a:p>
        </p:txBody>
      </p:sp>
      <p:sp>
        <p:nvSpPr>
          <p:cNvPr id="5124" name="Rectangle 3"/>
          <p:cNvSpPr>
            <a:spLocks noGrp="1" noChangeArrowheads="1"/>
          </p:cNvSpPr>
          <p:nvPr>
            <p:ph idx="1"/>
          </p:nvPr>
        </p:nvSpPr>
        <p:spPr>
          <a:xfrm>
            <a:off x="531020" y="1379538"/>
            <a:ext cx="8158163" cy="5084762"/>
          </a:xfrm>
        </p:spPr>
        <p:txBody>
          <a:bodyPr>
            <a:normAutofit/>
          </a:bodyPr>
          <a:lstStyle/>
          <a:p>
            <a:pPr>
              <a:lnSpc>
                <a:spcPct val="110000"/>
              </a:lnSpc>
              <a:buFont typeface="Wingdings" panose="05000000000000000000" pitchFamily="2" charset="2"/>
              <a:buChar char="l"/>
            </a:pPr>
            <a:r>
              <a:rPr lang="zh-CN" altLang="en-US" sz="2800" dirty="0"/>
              <a:t>任务：</a:t>
            </a:r>
            <a:endParaRPr lang="en-US" altLang="zh-CN" sz="2800" dirty="0"/>
          </a:p>
          <a:p>
            <a:pPr marL="0" indent="0">
              <a:lnSpc>
                <a:spcPct val="110000"/>
              </a:lnSpc>
              <a:buNone/>
            </a:pPr>
            <a:r>
              <a:rPr lang="zh-CN" altLang="en-US" sz="2800" dirty="0"/>
              <a:t>控制设备的物理运行；将序列字位流转化为字节块流；纠错操作；</a:t>
            </a:r>
            <a:r>
              <a:rPr lang="en-US" altLang="zh-CN" sz="2800" dirty="0"/>
              <a:t> </a:t>
            </a:r>
          </a:p>
          <a:p>
            <a:pPr>
              <a:lnSpc>
                <a:spcPct val="110000"/>
              </a:lnSpc>
              <a:buFont typeface="Wingdings" panose="05000000000000000000" pitchFamily="2" charset="2"/>
              <a:buChar char="l"/>
            </a:pPr>
            <a:r>
              <a:rPr lang="zh-CN" altLang="en-US" sz="2800" dirty="0"/>
              <a:t>控制器与</a:t>
            </a:r>
            <a:r>
              <a:rPr lang="en-US" altLang="zh-CN" sz="2800" dirty="0"/>
              <a:t>CPU</a:t>
            </a:r>
            <a:r>
              <a:rPr lang="zh-CN" altLang="en-US" sz="2800" dirty="0"/>
              <a:t>的数据交互通过设备寄存器进行；为提高效率，设备通常还有数据缓冲区；如，视频控制器有视频</a:t>
            </a:r>
            <a:r>
              <a:rPr lang="en-US" altLang="zh-CN" sz="2800" dirty="0"/>
              <a:t>RAM</a:t>
            </a:r>
            <a:r>
              <a:rPr lang="zh-CN" altLang="en-US" sz="2800" dirty="0"/>
              <a:t>；</a:t>
            </a:r>
            <a:endParaRPr lang="en-US" altLang="zh-CN" sz="2800" dirty="0">
              <a:ea typeface="宋体" panose="02010600030101010101" pitchFamily="2" charset="-122"/>
            </a:endParaRPr>
          </a:p>
        </p:txBody>
      </p:sp>
    </p:spTree>
    <p:extLst>
      <p:ext uri="{BB962C8B-B14F-4D97-AF65-F5344CB8AC3E}">
        <p14:creationId xmlns:p14="http://schemas.microsoft.com/office/powerpoint/2010/main" val="167991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animEffect transition="in" filter="fade">
                                      <p:cBhvr>
                                        <p:cTn id="7" dur="2000"/>
                                        <p:tgtEl>
                                          <p:spTgt spid="51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4">
                                            <p:txEl>
                                              <p:pRg st="1" end="1"/>
                                            </p:txEl>
                                          </p:spTgt>
                                        </p:tgtEl>
                                        <p:attrNameLst>
                                          <p:attrName>style.visibility</p:attrName>
                                        </p:attrNameLst>
                                      </p:cBhvr>
                                      <p:to>
                                        <p:strVal val="visible"/>
                                      </p:to>
                                    </p:set>
                                    <p:animEffect transition="in" filter="fade">
                                      <p:cBhvr>
                                        <p:cTn id="12" dur="2000"/>
                                        <p:tgtEl>
                                          <p:spTgt spid="51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4">
                                            <p:txEl>
                                              <p:pRg st="2" end="2"/>
                                            </p:txEl>
                                          </p:spTgt>
                                        </p:tgtEl>
                                        <p:attrNameLst>
                                          <p:attrName>style.visibility</p:attrName>
                                        </p:attrNameLst>
                                      </p:cBhvr>
                                      <p:to>
                                        <p:strVal val="visible"/>
                                      </p:to>
                                    </p:set>
                                    <p:animEffect transition="in" filter="fade">
                                      <p:cBhvr>
                                        <p:cTn id="17" dur="2000"/>
                                        <p:tgtEl>
                                          <p:spTgt spid="51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A6F4D46-2DB9-4AED-8B27-BD339DEF76B6}" type="slidenum">
              <a:rPr lang="zh-CN" altLang="en-US" smtClean="0"/>
              <a:pPr/>
              <a:t>104</a:t>
            </a:fld>
            <a:endParaRPr lang="zh-CN" altLang="en-US"/>
          </a:p>
        </p:txBody>
      </p:sp>
      <p:sp>
        <p:nvSpPr>
          <p:cNvPr id="16386" name="Rectangle 2"/>
          <p:cNvSpPr>
            <a:spLocks noGrp="1" noChangeArrowheads="1"/>
          </p:cNvSpPr>
          <p:nvPr>
            <p:ph type="title"/>
          </p:nvPr>
        </p:nvSpPr>
        <p:spPr>
          <a:xfrm>
            <a:off x="628759" y="191148"/>
            <a:ext cx="7888070" cy="1022658"/>
          </a:xfrm>
        </p:spPr>
        <p:txBody>
          <a:bodyPr>
            <a:normAutofit/>
          </a:bodyPr>
          <a:lstStyle/>
          <a:p>
            <a:pPr algn="ctr" eaLnBrk="1" hangingPunct="1"/>
            <a:r>
              <a:rPr lang="zh-CN" altLang="en-US" sz="3800" b="1" dirty="0">
                <a:ea typeface="宋体" panose="02010600030101010101" pitchFamily="2" charset="-122"/>
              </a:rPr>
              <a:t>逻辑 </a:t>
            </a:r>
            <a:r>
              <a:rPr lang="en-US" altLang="zh-CN" sz="3800" b="1" dirty="0">
                <a:ea typeface="宋体" panose="02010600030101010101" pitchFamily="2" charset="-122"/>
              </a:rPr>
              <a:t>I/O</a:t>
            </a:r>
            <a:r>
              <a:rPr lang="zh-CN" altLang="en-US" sz="3800" b="1" dirty="0">
                <a:ea typeface="宋体" panose="02010600030101010101" pitchFamily="2" charset="-122"/>
              </a:rPr>
              <a:t>模式</a:t>
            </a:r>
            <a:endParaRPr lang="en-US" altLang="zh-CN" sz="3800" b="1" dirty="0">
              <a:ea typeface="宋体" panose="02010600030101010101" pitchFamily="2" charset="-122"/>
            </a:endParaRPr>
          </a:p>
        </p:txBody>
      </p:sp>
      <p:sp>
        <p:nvSpPr>
          <p:cNvPr id="16387" name="Rectangle 3"/>
          <p:cNvSpPr>
            <a:spLocks noGrp="1" noChangeArrowheads="1"/>
          </p:cNvSpPr>
          <p:nvPr>
            <p:ph idx="1"/>
          </p:nvPr>
        </p:nvSpPr>
        <p:spPr>
          <a:xfrm>
            <a:off x="457283" y="1356948"/>
            <a:ext cx="8231029" cy="1804956"/>
          </a:xfrm>
        </p:spPr>
        <p:txBody>
          <a:bodyPr>
            <a:noAutofit/>
          </a:bodyPr>
          <a:lstStyle/>
          <a:p>
            <a:pPr>
              <a:buFont typeface="Wingdings" panose="05000000000000000000" pitchFamily="2" charset="2"/>
              <a:buChar char="l"/>
            </a:pPr>
            <a:r>
              <a:rPr lang="zh-CN" altLang="en-US" sz="2200" b="1" dirty="0"/>
              <a:t>程序控制</a:t>
            </a:r>
            <a:r>
              <a:rPr lang="en-US" altLang="zh-CN" sz="2200" b="1" dirty="0"/>
              <a:t>I/O</a:t>
            </a:r>
            <a:r>
              <a:rPr lang="en-US" altLang="zh-CN" sz="2200" dirty="0"/>
              <a:t> (</a:t>
            </a:r>
            <a:r>
              <a:rPr lang="en-US" altLang="zh-CN" sz="2200" b="1" dirty="0"/>
              <a:t>PIO</a:t>
            </a:r>
            <a:r>
              <a:rPr lang="en-US" altLang="zh-CN" sz="2200" dirty="0"/>
              <a:t>) or Polling</a:t>
            </a:r>
            <a:r>
              <a:rPr lang="zh-CN" altLang="en-US" sz="2200" dirty="0"/>
              <a:t>：控制</a:t>
            </a:r>
            <a:r>
              <a:rPr lang="en-US" altLang="zh-CN" sz="2200" dirty="0"/>
              <a:t>CPU</a:t>
            </a:r>
            <a:r>
              <a:rPr lang="zh-CN" altLang="en-US" sz="2200" dirty="0"/>
              <a:t>和外围设备之间数据传送的一种方法。数据传送的工作主要由</a:t>
            </a:r>
            <a:r>
              <a:rPr lang="en-US" altLang="zh-CN" sz="2200" dirty="0"/>
              <a:t>CPU</a:t>
            </a:r>
            <a:r>
              <a:rPr lang="zh-CN" altLang="en-US" sz="2200" dirty="0"/>
              <a:t>完成。</a:t>
            </a:r>
            <a:endParaRPr lang="en-US" altLang="zh-CN" sz="2200" dirty="0">
              <a:ea typeface="宋体" panose="02010600030101010101" pitchFamily="2" charset="-122"/>
            </a:endParaRPr>
          </a:p>
        </p:txBody>
      </p:sp>
      <p:pic>
        <p:nvPicPr>
          <p:cNvPr id="16388" name="Picture 5" descr="C:\B\b4\JPG\foo\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20" y="2558581"/>
            <a:ext cx="7572156" cy="310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671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8659BC0-1B9A-4280-AB8E-32266AAFE135}" type="slidenum">
              <a:rPr lang="zh-CN" altLang="en-US" smtClean="0"/>
              <a:pPr/>
              <a:t>105</a:t>
            </a:fld>
            <a:endParaRPr lang="zh-CN" altLang="en-US"/>
          </a:p>
        </p:txBody>
      </p:sp>
      <p:sp>
        <p:nvSpPr>
          <p:cNvPr id="17411" name="Rectangle 3"/>
          <p:cNvSpPr>
            <a:spLocks noGrp="1" noChangeArrowheads="1"/>
          </p:cNvSpPr>
          <p:nvPr>
            <p:ph idx="1"/>
          </p:nvPr>
        </p:nvSpPr>
        <p:spPr>
          <a:xfrm>
            <a:off x="686594" y="5124450"/>
            <a:ext cx="7772400" cy="971550"/>
          </a:xfrm>
        </p:spPr>
        <p:txBody>
          <a:bodyPr/>
          <a:lstStyle/>
          <a:p>
            <a:pPr algn="ctr" eaLnBrk="1" hangingPunct="1">
              <a:lnSpc>
                <a:spcPct val="90000"/>
              </a:lnSpc>
              <a:buFontTx/>
              <a:buNone/>
            </a:pPr>
            <a:r>
              <a:rPr lang="en-US" altLang="zh-CN">
                <a:ea typeface="宋体" panose="02010600030101010101" pitchFamily="2" charset="-122"/>
              </a:rPr>
              <a:t>Writing a string to the printer using programmed I/O</a:t>
            </a:r>
          </a:p>
        </p:txBody>
      </p:sp>
      <p:pic>
        <p:nvPicPr>
          <p:cNvPr id="174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9" y="2003426"/>
            <a:ext cx="8362950"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65374A86-D862-4FE4-B774-482AD2A8C1E1}"/>
              </a:ext>
            </a:extLst>
          </p:cNvPr>
          <p:cNvSpPr txBox="1">
            <a:spLocks noChangeArrowheads="1"/>
          </p:cNvSpPr>
          <p:nvPr/>
        </p:nvSpPr>
        <p:spPr>
          <a:xfrm>
            <a:off x="628759" y="191148"/>
            <a:ext cx="7888070" cy="1022658"/>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zh-CN" altLang="en-US" sz="3800" b="1" dirty="0">
                <a:ea typeface="宋体" panose="02010600030101010101" pitchFamily="2" charset="-122"/>
              </a:rPr>
              <a:t>程序控制</a:t>
            </a:r>
            <a:r>
              <a:rPr lang="en-US" altLang="zh-CN" sz="3800" b="1" dirty="0">
                <a:ea typeface="宋体" panose="02010600030101010101" pitchFamily="2" charset="-122"/>
              </a:rPr>
              <a:t> I/O</a:t>
            </a:r>
          </a:p>
        </p:txBody>
      </p:sp>
    </p:spTree>
    <p:extLst>
      <p:ext uri="{BB962C8B-B14F-4D97-AF65-F5344CB8AC3E}">
        <p14:creationId xmlns:p14="http://schemas.microsoft.com/office/powerpoint/2010/main" val="25343535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286A160-7EEA-49AC-9EA4-D5B7241DEBBB}" type="slidenum">
              <a:rPr lang="zh-CN" altLang="en-US" smtClean="0"/>
              <a:pPr/>
              <a:t>106</a:t>
            </a:fld>
            <a:endParaRPr lang="zh-CN" altLang="en-US"/>
          </a:p>
        </p:txBody>
      </p:sp>
      <p:sp>
        <p:nvSpPr>
          <p:cNvPr id="13314" name="Rectangle 2"/>
          <p:cNvSpPr>
            <a:spLocks noGrp="1" noChangeArrowheads="1"/>
          </p:cNvSpPr>
          <p:nvPr>
            <p:ph type="title"/>
          </p:nvPr>
        </p:nvSpPr>
        <p:spPr>
          <a:xfrm>
            <a:off x="628759" y="112473"/>
            <a:ext cx="7888070" cy="1325563"/>
          </a:xfrm>
        </p:spPr>
        <p:txBody>
          <a:bodyPr>
            <a:normAutofit/>
          </a:bodyPr>
          <a:lstStyle/>
          <a:p>
            <a:pPr algn="ctr" eaLnBrk="1" hangingPunct="1"/>
            <a:r>
              <a:rPr lang="zh-CN" altLang="en-US" sz="3800" b="1" dirty="0">
                <a:ea typeface="宋体" panose="02010600030101010101" pitchFamily="2" charset="-122"/>
              </a:rPr>
              <a:t>中断驱动</a:t>
            </a:r>
            <a:r>
              <a:rPr lang="en-US" altLang="zh-CN" sz="3800" b="1" dirty="0">
                <a:ea typeface="宋体" panose="02010600030101010101" pitchFamily="2" charset="-122"/>
              </a:rPr>
              <a:t>I/O</a:t>
            </a:r>
          </a:p>
        </p:txBody>
      </p:sp>
      <p:sp>
        <p:nvSpPr>
          <p:cNvPr id="13315" name="Rectangle 3"/>
          <p:cNvSpPr>
            <a:spLocks noGrp="1" noChangeArrowheads="1"/>
          </p:cNvSpPr>
          <p:nvPr>
            <p:ph idx="1"/>
          </p:nvPr>
        </p:nvSpPr>
        <p:spPr>
          <a:xfrm>
            <a:off x="538428" y="1337084"/>
            <a:ext cx="7772400" cy="2384016"/>
          </a:xfrm>
        </p:spPr>
        <p:txBody>
          <a:bodyPr>
            <a:normAutofit lnSpcReduction="10000"/>
          </a:bodyPr>
          <a:lstStyle/>
          <a:p>
            <a:pPr eaLnBrk="1" hangingPunct="1">
              <a:lnSpc>
                <a:spcPct val="90000"/>
              </a:lnSpc>
              <a:buFontTx/>
              <a:buNone/>
            </a:pPr>
            <a:r>
              <a:rPr lang="zh-CN" altLang="en-US" sz="2400" dirty="0">
                <a:latin typeface="微软雅黑" panose="020B0503020204020204" pitchFamily="34" charset="-122"/>
                <a:ea typeface="微软雅黑" panose="020B0503020204020204" pitchFamily="34" charset="-122"/>
              </a:rPr>
              <a:t>将</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从繁忙等待中解脱出来</a:t>
            </a:r>
            <a:endParaRPr lang="en-US" altLang="zh-CN" sz="2400" dirty="0">
              <a:latin typeface="微软雅黑" panose="020B0503020204020204" pitchFamily="34" charset="-122"/>
              <a:ea typeface="微软雅黑" panose="020B0503020204020204" pitchFamily="34" charset="-122"/>
            </a:endParaRPr>
          </a:p>
          <a:p>
            <a:pPr eaLnBrk="1" hangingPunct="1">
              <a:lnSpc>
                <a:spcPct val="90000"/>
              </a:lnSpc>
              <a:buFontTx/>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初始化</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并启动第一次</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操作；</a:t>
            </a:r>
            <a:endParaRPr lang="en-US" altLang="zh-CN" sz="2400" dirty="0">
              <a:latin typeface="微软雅黑" panose="020B0503020204020204" pitchFamily="34" charset="-122"/>
              <a:ea typeface="微软雅黑" panose="020B0503020204020204" pitchFamily="34" charset="-122"/>
            </a:endParaRPr>
          </a:p>
          <a:p>
            <a:pPr eaLnBrk="1" hangingPunct="1">
              <a:lnSpc>
                <a:spcPct val="90000"/>
              </a:lnSpc>
              <a:buFontTx/>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去忙别的活；</a:t>
            </a:r>
            <a:endParaRPr lang="en-US" altLang="zh-CN" sz="2400" dirty="0">
              <a:latin typeface="微软雅黑" panose="020B0503020204020204" pitchFamily="34" charset="-122"/>
              <a:ea typeface="微软雅黑" panose="020B0503020204020204" pitchFamily="34" charset="-122"/>
            </a:endParaRPr>
          </a:p>
          <a:p>
            <a:pPr eaLnBrk="1" hangingPunct="1">
              <a:lnSpc>
                <a:spcPct val="90000"/>
              </a:lnSpc>
              <a:buFontTx/>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）当</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完成时，</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将被中断；</a:t>
            </a:r>
            <a:endParaRPr lang="en-US" altLang="zh-CN" sz="2400" dirty="0">
              <a:latin typeface="微软雅黑" panose="020B0503020204020204" pitchFamily="34" charset="-122"/>
              <a:ea typeface="微软雅黑" panose="020B0503020204020204" pitchFamily="34" charset="-122"/>
            </a:endParaRPr>
          </a:p>
          <a:p>
            <a:pPr eaLnBrk="1" hangingPunct="1">
              <a:lnSpc>
                <a:spcPct val="90000"/>
              </a:lnSpc>
              <a:buFontTx/>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处理中断；</a:t>
            </a:r>
            <a:endParaRPr lang="en-US" altLang="zh-CN" sz="2400" dirty="0">
              <a:latin typeface="微软雅黑" panose="020B0503020204020204" pitchFamily="34" charset="-122"/>
              <a:ea typeface="微软雅黑" panose="020B0503020204020204" pitchFamily="34" charset="-122"/>
            </a:endParaRPr>
          </a:p>
          <a:p>
            <a:pPr eaLnBrk="1" hangingPunct="1">
              <a:lnSpc>
                <a:spcPct val="90000"/>
              </a:lnSpc>
              <a:buFontTx/>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恢复被中断的程序；</a:t>
            </a:r>
            <a:endParaRPr lang="en-US" altLang="zh-CN" sz="2400" dirty="0">
              <a:latin typeface="微软雅黑" panose="020B0503020204020204" pitchFamily="34" charset="-122"/>
              <a:ea typeface="微软雅黑" panose="020B0503020204020204" pitchFamily="34" charset="-122"/>
            </a:endParaRPr>
          </a:p>
        </p:txBody>
      </p:sp>
      <p:sp>
        <p:nvSpPr>
          <p:cNvPr id="13316" name="Rectangle 5"/>
          <p:cNvSpPr>
            <a:spLocks noChangeArrowheads="1"/>
          </p:cNvSpPr>
          <p:nvPr/>
        </p:nvSpPr>
        <p:spPr bwMode="auto">
          <a:xfrm>
            <a:off x="5372894" y="4600576"/>
            <a:ext cx="685800" cy="485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ea typeface="宋体" panose="02010600030101010101" pitchFamily="2" charset="-122"/>
            </a:endParaRPr>
          </a:p>
        </p:txBody>
      </p:sp>
      <p:pic>
        <p:nvPicPr>
          <p:cNvPr id="13317" name="Picture 6" descr="C:\B\b4\JPG\foo\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28" y="3826316"/>
            <a:ext cx="7058134" cy="271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418226" y="6243776"/>
            <a:ext cx="794704" cy="430887"/>
          </a:xfrm>
          <a:prstGeom prst="rect">
            <a:avLst/>
          </a:prstGeom>
          <a:solidFill>
            <a:schemeClr val="bg1"/>
          </a:solidFill>
        </p:spPr>
        <p:txBody>
          <a:bodyPr wrap="square" rtlCol="0">
            <a:spAutoFit/>
          </a:bodyPr>
          <a:lstStyle/>
          <a:p>
            <a:r>
              <a:rPr lang="en-US" altLang="zh-CN" sz="2200" dirty="0"/>
              <a:t>Bus</a:t>
            </a:r>
            <a:endParaRPr lang="zh-CN" altLang="en-US" sz="2200" dirty="0"/>
          </a:p>
        </p:txBody>
      </p:sp>
    </p:spTree>
    <p:extLst>
      <p:ext uri="{BB962C8B-B14F-4D97-AF65-F5344CB8AC3E}">
        <p14:creationId xmlns:p14="http://schemas.microsoft.com/office/powerpoint/2010/main" val="34206601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0A222C9-74A6-439E-8501-7A954263316C}" type="slidenum">
              <a:rPr lang="zh-CN" altLang="en-US" smtClean="0"/>
              <a:pPr/>
              <a:t>107</a:t>
            </a:fld>
            <a:endParaRPr lang="zh-CN" altLang="en-US"/>
          </a:p>
        </p:txBody>
      </p:sp>
      <p:sp>
        <p:nvSpPr>
          <p:cNvPr id="18434" name="Rectangle 2"/>
          <p:cNvSpPr>
            <a:spLocks noGrp="1" noChangeArrowheads="1"/>
          </p:cNvSpPr>
          <p:nvPr>
            <p:ph type="title"/>
          </p:nvPr>
        </p:nvSpPr>
        <p:spPr>
          <a:xfrm>
            <a:off x="658019" y="127000"/>
            <a:ext cx="6896100" cy="889000"/>
          </a:xfrm>
        </p:spPr>
        <p:txBody>
          <a:bodyPr>
            <a:normAutofit/>
          </a:bodyPr>
          <a:lstStyle/>
          <a:p>
            <a:pPr algn="ctr" eaLnBrk="1" hangingPunct="1"/>
            <a:r>
              <a:rPr lang="zh-CN" altLang="en-US" sz="3800" b="1" dirty="0">
                <a:ea typeface="宋体" panose="02010600030101010101" pitchFamily="2" charset="-122"/>
              </a:rPr>
              <a:t>中断驱动</a:t>
            </a:r>
            <a:r>
              <a:rPr lang="en-US" altLang="zh-CN" sz="3800" b="1" dirty="0">
                <a:ea typeface="宋体" panose="02010600030101010101" pitchFamily="2" charset="-122"/>
              </a:rPr>
              <a:t> I/O</a:t>
            </a:r>
          </a:p>
        </p:txBody>
      </p:sp>
      <p:sp>
        <p:nvSpPr>
          <p:cNvPr id="18435" name="Rectangle 3"/>
          <p:cNvSpPr>
            <a:spLocks noGrp="1" noChangeArrowheads="1"/>
          </p:cNvSpPr>
          <p:nvPr>
            <p:ph idx="1"/>
          </p:nvPr>
        </p:nvSpPr>
        <p:spPr>
          <a:xfrm>
            <a:off x="379602" y="1091725"/>
            <a:ext cx="8315290" cy="2108675"/>
          </a:xfrm>
        </p:spPr>
        <p:txBody>
          <a:bodyPr>
            <a:noAutofit/>
          </a:bodyPr>
          <a:lstStyle/>
          <a:p>
            <a:pPr eaLnBrk="1" hangingPunct="1">
              <a:lnSpc>
                <a:spcPct val="90000"/>
              </a:lnSpc>
            </a:pPr>
            <a:r>
              <a:rPr lang="zh-CN" altLang="en-US" sz="2800" dirty="0">
                <a:latin typeface="微软雅黑" panose="020B0503020204020204" pitchFamily="34" charset="-122"/>
                <a:ea typeface="微软雅黑" panose="020B0503020204020204" pitchFamily="34" charset="-122"/>
              </a:rPr>
              <a:t>利用中断驱动</a:t>
            </a:r>
            <a:r>
              <a:rPr lang="en-US" altLang="zh-CN" sz="2800" dirty="0">
                <a:latin typeface="微软雅黑" panose="020B0503020204020204" pitchFamily="34" charset="-122"/>
                <a:ea typeface="微软雅黑" panose="020B0503020204020204" pitchFamily="34" charset="-122"/>
              </a:rPr>
              <a:t>I/O</a:t>
            </a:r>
            <a:r>
              <a:rPr lang="zh-CN" altLang="en-US" sz="2800" dirty="0">
                <a:latin typeface="微软雅黑" panose="020B0503020204020204" pitchFamily="34" charset="-122"/>
                <a:ea typeface="微软雅黑" panose="020B0503020204020204" pitchFamily="34" charset="-122"/>
              </a:rPr>
              <a:t>往打印机写字符串的过程</a:t>
            </a:r>
            <a:endParaRPr lang="en-US" altLang="zh-CN" sz="2800" dirty="0">
              <a:latin typeface="微软雅黑" panose="020B0503020204020204" pitchFamily="34" charset="-122"/>
              <a:ea typeface="微软雅黑" panose="020B0503020204020204" pitchFamily="34" charset="-122"/>
            </a:endParaRPr>
          </a:p>
          <a:p>
            <a:pPr marL="0" indent="0" eaLnBrk="1" hangingPunct="1">
              <a:lnSpc>
                <a:spcPct val="90000"/>
              </a:lnSpc>
              <a:buNone/>
            </a:pPr>
            <a:r>
              <a:rPr lang="en-US" altLang="zh-CN" sz="2500" dirty="0">
                <a:latin typeface="微软雅黑" panose="020B0503020204020204" pitchFamily="34" charset="-122"/>
                <a:ea typeface="微软雅黑" panose="020B0503020204020204" pitchFamily="34" charset="-122"/>
              </a:rPr>
              <a:t>(a) </a:t>
            </a:r>
            <a:r>
              <a:rPr lang="zh-CN" altLang="en-US" sz="2500" dirty="0">
                <a:latin typeface="微软雅黑" panose="020B0503020204020204" pitchFamily="34" charset="-122"/>
                <a:ea typeface="微软雅黑" panose="020B0503020204020204" pitchFamily="34" charset="-122"/>
              </a:rPr>
              <a:t>程序调用系统调用打印字符串</a:t>
            </a:r>
            <a:endParaRPr lang="en-US" altLang="zh-CN" sz="2500" dirty="0">
              <a:latin typeface="微软雅黑" panose="020B0503020204020204" pitchFamily="34" charset="-122"/>
              <a:ea typeface="微软雅黑" panose="020B0503020204020204" pitchFamily="34" charset="-122"/>
            </a:endParaRPr>
          </a:p>
          <a:p>
            <a:pPr marL="0" indent="0" eaLnBrk="1" hangingPunct="1">
              <a:lnSpc>
                <a:spcPct val="90000"/>
              </a:lnSpc>
              <a:buNone/>
            </a:pPr>
            <a:r>
              <a:rPr lang="en-US" altLang="zh-CN" sz="2500" dirty="0">
                <a:latin typeface="微软雅黑" panose="020B0503020204020204" pitchFamily="34" charset="-122"/>
                <a:ea typeface="微软雅黑" panose="020B0503020204020204" pitchFamily="34" charset="-122"/>
              </a:rPr>
              <a:t>(b) </a:t>
            </a:r>
            <a:r>
              <a:rPr lang="zh-CN" altLang="en-US" sz="2500" dirty="0">
                <a:latin typeface="微软雅黑" panose="020B0503020204020204" pitchFamily="34" charset="-122"/>
                <a:ea typeface="微软雅黑" panose="020B0503020204020204" pitchFamily="34" charset="-122"/>
              </a:rPr>
              <a:t>中断服务过程</a:t>
            </a:r>
            <a:endParaRPr lang="en-US" altLang="zh-CN" sz="2500" dirty="0">
              <a:latin typeface="微软雅黑" panose="020B0503020204020204" pitchFamily="34" charset="-122"/>
              <a:ea typeface="微软雅黑" panose="020B0503020204020204" pitchFamily="34" charset="-122"/>
            </a:endParaRPr>
          </a:p>
        </p:txBody>
      </p:sp>
      <p:pic>
        <p:nvPicPr>
          <p:cNvPr id="184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02" y="2644894"/>
            <a:ext cx="7543583" cy="315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79360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679BB78-08F4-4A28-987C-8431F9F03FC3}" type="slidenum">
              <a:rPr lang="zh-CN" altLang="en-US" smtClean="0"/>
              <a:pPr/>
              <a:t>108</a:t>
            </a:fld>
            <a:endParaRPr lang="zh-CN" altLang="en-US"/>
          </a:p>
        </p:txBody>
      </p:sp>
      <p:sp>
        <p:nvSpPr>
          <p:cNvPr id="19458" name="Rectangle 2"/>
          <p:cNvSpPr>
            <a:spLocks noGrp="1" noChangeArrowheads="1"/>
          </p:cNvSpPr>
          <p:nvPr>
            <p:ph type="title"/>
          </p:nvPr>
        </p:nvSpPr>
        <p:spPr>
          <a:xfrm>
            <a:off x="628759" y="134938"/>
            <a:ext cx="7888070" cy="1325563"/>
          </a:xfrm>
        </p:spPr>
        <p:txBody>
          <a:bodyPr>
            <a:normAutofit/>
          </a:bodyPr>
          <a:lstStyle/>
          <a:p>
            <a:pPr algn="ctr" eaLnBrk="1" hangingPunct="1"/>
            <a:r>
              <a:rPr lang="zh-CN" altLang="en-US" sz="3800" b="1" dirty="0">
                <a:ea typeface="宋体" panose="02010600030101010101" pitchFamily="2" charset="-122"/>
              </a:rPr>
              <a:t>使用</a:t>
            </a:r>
            <a:r>
              <a:rPr lang="en-US" altLang="zh-CN" sz="3800" b="1" dirty="0">
                <a:ea typeface="宋体" panose="02010600030101010101" pitchFamily="2" charset="-122"/>
              </a:rPr>
              <a:t>DMA </a:t>
            </a:r>
            <a:r>
              <a:rPr lang="zh-CN" altLang="en-US" sz="3800" b="1" dirty="0">
                <a:ea typeface="宋体" panose="02010600030101010101" pitchFamily="2" charset="-122"/>
              </a:rPr>
              <a:t>的 </a:t>
            </a:r>
            <a:r>
              <a:rPr lang="en-US" altLang="zh-CN" sz="3800" b="1" dirty="0">
                <a:ea typeface="宋体" panose="02010600030101010101" pitchFamily="2" charset="-122"/>
              </a:rPr>
              <a:t>I/O</a:t>
            </a:r>
          </a:p>
        </p:txBody>
      </p:sp>
      <p:sp>
        <p:nvSpPr>
          <p:cNvPr id="19459" name="Rectangle 3"/>
          <p:cNvSpPr>
            <a:spLocks noGrp="1" noChangeArrowheads="1"/>
          </p:cNvSpPr>
          <p:nvPr>
            <p:ph idx="1"/>
          </p:nvPr>
        </p:nvSpPr>
        <p:spPr>
          <a:xfrm>
            <a:off x="578352" y="1390960"/>
            <a:ext cx="8115300" cy="1914525"/>
          </a:xfrm>
        </p:spPr>
        <p:txBody>
          <a:bodyPr>
            <a:normAutofit/>
          </a:bodyPr>
          <a:lstStyle/>
          <a:p>
            <a:pPr eaLnBrk="1" hangingPunct="1">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利用</a:t>
            </a:r>
            <a:r>
              <a:rPr lang="en-US" altLang="zh-CN" sz="2800" dirty="0">
                <a:latin typeface="微软雅黑" panose="020B0503020204020204" pitchFamily="34" charset="-122"/>
                <a:ea typeface="微软雅黑" panose="020B0503020204020204" pitchFamily="34" charset="-122"/>
              </a:rPr>
              <a:t>DMA</a:t>
            </a:r>
            <a:r>
              <a:rPr lang="zh-CN" altLang="en-US" sz="2800" dirty="0">
                <a:latin typeface="微软雅黑" panose="020B0503020204020204" pitchFamily="34" charset="-122"/>
                <a:ea typeface="微软雅黑" panose="020B0503020204020204" pitchFamily="34" charset="-122"/>
              </a:rPr>
              <a:t>打印字符串的过程</a:t>
            </a:r>
            <a:endParaRPr lang="en-US" altLang="zh-CN" sz="2800" dirty="0">
              <a:latin typeface="微软雅黑" panose="020B0503020204020204" pitchFamily="34" charset="-122"/>
              <a:ea typeface="微软雅黑" panose="020B0503020204020204" pitchFamily="34" charset="-122"/>
            </a:endParaRPr>
          </a:p>
          <a:p>
            <a:pPr marL="0" indent="0">
              <a:buNone/>
            </a:pPr>
            <a:r>
              <a:rPr lang="en-US" altLang="zh-CN" sz="2800" dirty="0">
                <a:latin typeface="微软雅黑" panose="020B0503020204020204" pitchFamily="34" charset="-122"/>
                <a:ea typeface="微软雅黑" panose="020B0503020204020204" pitchFamily="34" charset="-122"/>
              </a:rPr>
              <a:t>(a) </a:t>
            </a:r>
            <a:r>
              <a:rPr lang="zh-CN" altLang="en-US" sz="2800" dirty="0">
                <a:latin typeface="微软雅黑" panose="020B0503020204020204" pitchFamily="34" charset="-122"/>
                <a:ea typeface="微软雅黑" panose="020B0503020204020204" pitchFamily="34" charset="-122"/>
              </a:rPr>
              <a:t>程序调用系统调用打印字符串</a:t>
            </a:r>
            <a:endParaRPr lang="en-US" altLang="zh-CN" sz="2800" dirty="0">
              <a:latin typeface="微软雅黑" panose="020B0503020204020204" pitchFamily="34" charset="-122"/>
              <a:ea typeface="微软雅黑" panose="020B0503020204020204" pitchFamily="34" charset="-122"/>
            </a:endParaRPr>
          </a:p>
          <a:p>
            <a:pPr marL="0" indent="0">
              <a:buNone/>
            </a:pPr>
            <a:r>
              <a:rPr lang="en-US" altLang="zh-CN" sz="2800" dirty="0">
                <a:latin typeface="微软雅黑" panose="020B0503020204020204" pitchFamily="34" charset="-122"/>
                <a:ea typeface="微软雅黑" panose="020B0503020204020204" pitchFamily="34" charset="-122"/>
              </a:rPr>
              <a:t>(b) </a:t>
            </a:r>
            <a:r>
              <a:rPr lang="zh-CN" altLang="en-US" sz="2800" dirty="0">
                <a:latin typeface="微软雅黑" panose="020B0503020204020204" pitchFamily="34" charset="-122"/>
                <a:ea typeface="微软雅黑" panose="020B0503020204020204" pitchFamily="34" charset="-122"/>
              </a:rPr>
              <a:t>中断服务过程</a:t>
            </a:r>
            <a:endParaRPr lang="en-US" altLang="zh-CN" sz="2800" dirty="0">
              <a:latin typeface="微软雅黑" panose="020B0503020204020204" pitchFamily="34" charset="-122"/>
              <a:ea typeface="微软雅黑" panose="020B0503020204020204" pitchFamily="34" charset="-122"/>
            </a:endParaRPr>
          </a:p>
          <a:p>
            <a:pPr eaLnBrk="1" hangingPunct="1">
              <a:lnSpc>
                <a:spcPct val="100000"/>
              </a:lnSpc>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p:txBody>
      </p:sp>
      <p:pic>
        <p:nvPicPr>
          <p:cNvPr id="1946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767" y="3035130"/>
            <a:ext cx="6630183" cy="1828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E2455168-775C-4CCA-8577-BBC2C693C051}"/>
              </a:ext>
            </a:extLst>
          </p:cNvPr>
          <p:cNvSpPr txBox="1"/>
          <p:nvPr/>
        </p:nvSpPr>
        <p:spPr>
          <a:xfrm>
            <a:off x="578351" y="5355166"/>
            <a:ext cx="811530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优点：将中断的次数从打印没一个字符一次减少到打印每个缓冲区一次；</a:t>
            </a:r>
          </a:p>
        </p:txBody>
      </p:sp>
    </p:spTree>
    <p:extLst>
      <p:ext uri="{BB962C8B-B14F-4D97-AF65-F5344CB8AC3E}">
        <p14:creationId xmlns:p14="http://schemas.microsoft.com/office/powerpoint/2010/main" val="9462528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046C9C5-AD82-47AD-8B42-B67BEEA6C274}" type="slidenum">
              <a:rPr lang="zh-CN" altLang="en-US" smtClean="0"/>
              <a:pPr/>
              <a:t>109</a:t>
            </a:fld>
            <a:endParaRPr lang="zh-CN" altLang="en-US"/>
          </a:p>
        </p:txBody>
      </p:sp>
      <p:sp>
        <p:nvSpPr>
          <p:cNvPr id="20482" name="Rectangle 2"/>
          <p:cNvSpPr>
            <a:spLocks noGrp="1" noChangeArrowheads="1"/>
          </p:cNvSpPr>
          <p:nvPr>
            <p:ph type="title"/>
          </p:nvPr>
        </p:nvSpPr>
        <p:spPr>
          <a:xfrm>
            <a:off x="686594" y="110227"/>
            <a:ext cx="7888070" cy="1325563"/>
          </a:xfrm>
        </p:spPr>
        <p:txBody>
          <a:bodyPr>
            <a:normAutofit/>
          </a:bodyPr>
          <a:lstStyle/>
          <a:p>
            <a:pPr algn="ctr" eaLnBrk="1" hangingPunct="1"/>
            <a:r>
              <a:rPr lang="en-US" altLang="zh-CN" sz="3800" b="1" dirty="0">
                <a:latin typeface="微软雅黑" panose="020B0503020204020204" pitchFamily="34" charset="-122"/>
                <a:ea typeface="微软雅黑" panose="020B0503020204020204" pitchFamily="34" charset="-122"/>
              </a:rPr>
              <a:t>I/O </a:t>
            </a:r>
            <a:r>
              <a:rPr lang="zh-CN" altLang="en-US" sz="3800" b="1" dirty="0">
                <a:latin typeface="微软雅黑" panose="020B0503020204020204" pitchFamily="34" charset="-122"/>
                <a:ea typeface="微软雅黑" panose="020B0503020204020204" pitchFamily="34" charset="-122"/>
              </a:rPr>
              <a:t>软件层次</a:t>
            </a:r>
            <a:endParaRPr lang="en-US" altLang="zh-CN" sz="3800" b="1" dirty="0">
              <a:latin typeface="微软雅黑" panose="020B0503020204020204" pitchFamily="34" charset="-122"/>
              <a:ea typeface="微软雅黑" panose="020B0503020204020204" pitchFamily="34" charset="-122"/>
            </a:endParaRPr>
          </a:p>
        </p:txBody>
      </p:sp>
      <p:sp>
        <p:nvSpPr>
          <p:cNvPr id="20483" name="Rectangle 3"/>
          <p:cNvSpPr>
            <a:spLocks noGrp="1" noChangeArrowheads="1"/>
          </p:cNvSpPr>
          <p:nvPr>
            <p:ph idx="1"/>
          </p:nvPr>
        </p:nvSpPr>
        <p:spPr>
          <a:xfrm>
            <a:off x="555360" y="5913438"/>
            <a:ext cx="7772400" cy="885825"/>
          </a:xfrm>
        </p:spPr>
        <p:txBody>
          <a:bodyPr/>
          <a:lstStyle/>
          <a:p>
            <a:pPr algn="ctr" eaLnBrk="1" hangingPunct="1">
              <a:buFontTx/>
              <a:buNone/>
            </a:pP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软件系统的层次</a:t>
            </a:r>
            <a:endParaRPr lang="en-US" altLang="zh-CN" dirty="0">
              <a:latin typeface="微软雅黑" panose="020B0503020204020204" pitchFamily="34" charset="-122"/>
              <a:ea typeface="微软雅黑" panose="020B0503020204020204" pitchFamily="34" charset="-122"/>
            </a:endParaRPr>
          </a:p>
        </p:txBody>
      </p:sp>
      <p:sp>
        <p:nvSpPr>
          <p:cNvPr id="6" name="Rectangle 3">
            <a:extLst>
              <a:ext uri="{FF2B5EF4-FFF2-40B4-BE49-F238E27FC236}">
                <a16:creationId xmlns:a16="http://schemas.microsoft.com/office/drawing/2014/main" id="{3D0AC0E5-0BF2-4B87-A119-0B36DF4C1A3D}"/>
              </a:ext>
            </a:extLst>
          </p:cNvPr>
          <p:cNvSpPr txBox="1">
            <a:spLocks noChangeArrowheads="1"/>
          </p:cNvSpPr>
          <p:nvPr/>
        </p:nvSpPr>
        <p:spPr>
          <a:xfrm>
            <a:off x="198568" y="1117600"/>
            <a:ext cx="8647908" cy="1380596"/>
          </a:xfrm>
          <a:prstGeom prst="rect">
            <a:avLst/>
          </a:prstGeom>
        </p:spPr>
        <p:txBody>
          <a:bodyPr vert="horz" lIns="91440" tIns="45720" rIns="91440" bIns="45720" rtlCol="0">
            <a:no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6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软件通常包含四个层次，每一层具有一个要执行的定义明确的功能和一个定义明确的与邻近层次的接口。（功能与接口随系统不同而不同）</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B5BEBC6-8239-4528-9890-3855A89F3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51" y="2498196"/>
            <a:ext cx="8353486" cy="3100410"/>
          </a:xfrm>
          <a:prstGeom prst="rect">
            <a:avLst/>
          </a:prstGeom>
        </p:spPr>
      </p:pic>
    </p:spTree>
    <p:extLst>
      <p:ext uri="{BB962C8B-B14F-4D97-AF65-F5344CB8AC3E}">
        <p14:creationId xmlns:p14="http://schemas.microsoft.com/office/powerpoint/2010/main" val="2558708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6B53F66-81F5-4879-8A96-75CED7C98395}" type="slidenum">
              <a:rPr lang="zh-CN" altLang="en-US" sz="1400">
                <a:ea typeface="宋体" panose="02010600030101010101" pitchFamily="2" charset="-122"/>
              </a:rPr>
              <a:pPr algn="r" eaLnBrk="1" hangingPunct="1"/>
              <a:t>11</a:t>
            </a:fld>
            <a:endParaRPr lang="en-US" sz="1400">
              <a:ea typeface="宋体" panose="02010600030101010101" pitchFamily="2" charset="-122"/>
            </a:endParaRPr>
          </a:p>
        </p:txBody>
      </p:sp>
      <p:sp>
        <p:nvSpPr>
          <p:cNvPr id="20483" name="Rectangle 2"/>
          <p:cNvSpPr>
            <a:spLocks noGrp="1" noChangeArrowheads="1"/>
          </p:cNvSpPr>
          <p:nvPr>
            <p:ph type="title" idx="4294967295"/>
          </p:nvPr>
        </p:nvSpPr>
        <p:spPr>
          <a:xfrm>
            <a:off x="806784" y="93663"/>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线程</a:t>
            </a:r>
            <a:endParaRPr lang="en-US" altLang="zh-CN" sz="3800" b="1" dirty="0">
              <a:latin typeface="微软雅黑" panose="020B0503020204020204" pitchFamily="34" charset="-122"/>
              <a:ea typeface="微软雅黑" panose="020B0503020204020204" pitchFamily="34" charset="-122"/>
            </a:endParaRPr>
          </a:p>
        </p:txBody>
      </p:sp>
      <p:sp>
        <p:nvSpPr>
          <p:cNvPr id="20484" name="Rectangle 3"/>
          <p:cNvSpPr>
            <a:spLocks noGrp="1" noChangeArrowheads="1"/>
          </p:cNvSpPr>
          <p:nvPr>
            <p:ph type="body" idx="4294967295"/>
          </p:nvPr>
        </p:nvSpPr>
        <p:spPr>
          <a:xfrm>
            <a:off x="685006" y="1275425"/>
            <a:ext cx="7775575" cy="4879975"/>
          </a:xfrm>
        </p:spPr>
        <p:txBody>
          <a:bodyPr>
            <a:normAutofit/>
          </a:bodyPr>
          <a:lstStyle/>
          <a:p>
            <a:pPr eaLnBrk="1" hangingPunct="1">
              <a:lnSpc>
                <a:spcPct val="90000"/>
              </a:lnSpc>
              <a:buFont typeface="Wingdings" panose="05000000000000000000" pitchFamily="2" charset="2"/>
              <a:buChar char="l"/>
            </a:pPr>
            <a:r>
              <a:rPr lang="zh-CN" altLang="en-US" sz="3000" b="1" dirty="0">
                <a:latin typeface="微软雅黑" panose="020B0503020204020204" pitchFamily="34" charset="-122"/>
                <a:ea typeface="微软雅黑" panose="020B0503020204020204" pitchFamily="34" charset="-122"/>
              </a:rPr>
              <a:t>什么是线程</a:t>
            </a:r>
            <a:r>
              <a:rPr lang="en-US" altLang="zh-CN" sz="3000" b="1" dirty="0">
                <a:latin typeface="微软雅黑" panose="020B0503020204020204" pitchFamily="34" charset="-122"/>
                <a:ea typeface="微软雅黑" panose="020B0503020204020204" pitchFamily="34" charset="-122"/>
              </a:rPr>
              <a:t>?</a:t>
            </a:r>
          </a:p>
          <a:p>
            <a:pPr marL="0" indent="0" algn="just">
              <a:lnSpc>
                <a:spcPct val="120000"/>
              </a:lnSpc>
              <a:buNone/>
            </a:pPr>
            <a:r>
              <a:rPr lang="zh-CN" altLang="en-US" dirty="0">
                <a:latin typeface="微软雅黑" panose="020B0503020204020204" pitchFamily="34" charset="-122"/>
                <a:ea typeface="微软雅黑" panose="020B0503020204020204" pitchFamily="34" charset="-122"/>
              </a:rPr>
              <a:t>线程是操作系统能够调度的最小单位；</a:t>
            </a:r>
            <a:endParaRPr lang="en-US" altLang="zh-CN" dirty="0">
              <a:latin typeface="微软雅黑" panose="020B0503020204020204" pitchFamily="34" charset="-122"/>
              <a:ea typeface="微软雅黑" panose="020B0503020204020204" pitchFamily="34" charset="-122"/>
            </a:endParaRPr>
          </a:p>
          <a:p>
            <a:pPr marL="0" indent="0" algn="just">
              <a:lnSpc>
                <a:spcPct val="120000"/>
              </a:lnSpc>
              <a:buNone/>
            </a:pPr>
            <a:r>
              <a:rPr lang="zh-CN" altLang="en-US" dirty="0">
                <a:latin typeface="微软雅黑" panose="020B0503020204020204" pitchFamily="34" charset="-122"/>
                <a:ea typeface="微软雅黑" panose="020B0503020204020204" pitchFamily="34" charset="-122"/>
              </a:rPr>
              <a:t>线程是进程的组成部分；</a:t>
            </a:r>
            <a:endParaRPr lang="en-US" altLang="zh-CN" dirty="0">
              <a:latin typeface="微软雅黑" panose="020B0503020204020204" pitchFamily="34" charset="-122"/>
              <a:ea typeface="微软雅黑" panose="020B0503020204020204" pitchFamily="34" charset="-122"/>
            </a:endParaRPr>
          </a:p>
          <a:p>
            <a:pPr marL="0" indent="0" algn="just">
              <a:lnSpc>
                <a:spcPct val="120000"/>
              </a:lnSpc>
              <a:buNone/>
            </a:pPr>
            <a:r>
              <a:rPr lang="zh-CN" altLang="en-US" dirty="0">
                <a:latin typeface="微软雅黑" panose="020B0503020204020204" pitchFamily="34" charset="-122"/>
                <a:ea typeface="微软雅黑" panose="020B0503020204020204" pitchFamily="34" charset="-122"/>
              </a:rPr>
              <a:t>每个进程至少包含一个线程；</a:t>
            </a:r>
            <a:endParaRPr lang="en-US" altLang="zh-CN" dirty="0">
              <a:latin typeface="微软雅黑" panose="020B0503020204020204" pitchFamily="34" charset="-122"/>
              <a:ea typeface="微软雅黑" panose="020B0503020204020204" pitchFamily="34" charset="-122"/>
            </a:endParaRPr>
          </a:p>
          <a:p>
            <a:pPr marL="0" indent="0" algn="just">
              <a:lnSpc>
                <a:spcPct val="120000"/>
              </a:lnSpc>
              <a:buNone/>
            </a:pPr>
            <a:r>
              <a:rPr lang="zh-CN" altLang="en-US" dirty="0">
                <a:latin typeface="微软雅黑" panose="020B0503020204020204" pitchFamily="34" charset="-122"/>
                <a:ea typeface="微软雅黑" panose="020B0503020204020204" pitchFamily="34" charset="-122"/>
              </a:rPr>
              <a:t>一个进程可以包含多个线程；</a:t>
            </a:r>
            <a:endParaRPr lang="en-US" altLang="zh-CN" dirty="0">
              <a:latin typeface="微软雅黑" panose="020B0503020204020204" pitchFamily="34" charset="-122"/>
              <a:ea typeface="微软雅黑" panose="020B0503020204020204" pitchFamily="34" charset="-122"/>
            </a:endParaRPr>
          </a:p>
          <a:p>
            <a:pPr marL="0" indent="0" algn="just">
              <a:lnSpc>
                <a:spcPct val="120000"/>
              </a:lnSpc>
              <a:buNone/>
            </a:pPr>
            <a:r>
              <a:rPr lang="zh-CN" altLang="en-US" dirty="0">
                <a:latin typeface="微软雅黑" panose="020B0503020204020204" pitchFamily="34" charset="-122"/>
                <a:ea typeface="微软雅黑" panose="020B0503020204020204" pitchFamily="34" charset="-122"/>
              </a:rPr>
              <a:t>线程间可以共享数据和内存。</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86734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AB1D3A8-F682-4074-9C88-CFEC86A545C5}" type="slidenum">
              <a:rPr lang="zh-CN" altLang="en-US" smtClean="0"/>
              <a:pPr/>
              <a:t>110</a:t>
            </a:fld>
            <a:endParaRPr lang="zh-CN" altLang="en-US"/>
          </a:p>
        </p:txBody>
      </p:sp>
      <p:sp>
        <p:nvSpPr>
          <p:cNvPr id="23554" name="Rectangle 2"/>
          <p:cNvSpPr>
            <a:spLocks noGrp="1" noChangeArrowheads="1"/>
          </p:cNvSpPr>
          <p:nvPr>
            <p:ph type="title"/>
          </p:nvPr>
        </p:nvSpPr>
        <p:spPr>
          <a:xfrm>
            <a:off x="705644" y="101600"/>
            <a:ext cx="7931150" cy="687388"/>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中断处理程序</a:t>
            </a:r>
            <a:endParaRPr lang="en-US" altLang="zh-CN" sz="3800" b="1" dirty="0">
              <a:latin typeface="微软雅黑" panose="020B0503020204020204" pitchFamily="34" charset="-122"/>
              <a:ea typeface="微软雅黑" panose="020B0503020204020204" pitchFamily="34" charset="-122"/>
            </a:endParaRPr>
          </a:p>
        </p:txBody>
      </p:sp>
      <p:sp>
        <p:nvSpPr>
          <p:cNvPr id="23555" name="Rectangle 3"/>
          <p:cNvSpPr>
            <a:spLocks noGrp="1" noChangeArrowheads="1"/>
          </p:cNvSpPr>
          <p:nvPr>
            <p:ph idx="1"/>
          </p:nvPr>
        </p:nvSpPr>
        <p:spPr>
          <a:xfrm>
            <a:off x="552517" y="932580"/>
            <a:ext cx="8040554" cy="1840179"/>
          </a:xfrm>
        </p:spPr>
        <p:txBody>
          <a:bodyPr>
            <a:normAutofit/>
          </a:bodyPr>
          <a:lstStyle/>
          <a:p>
            <a:pPr>
              <a:lnSpc>
                <a:spcPct val="11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针对不同</a:t>
            </a:r>
            <a:r>
              <a:rPr lang="en-US" altLang="zh-CN" sz="2800" dirty="0">
                <a:latin typeface="微软雅黑" panose="020B0503020204020204" pitchFamily="34" charset="-122"/>
                <a:ea typeface="微软雅黑" panose="020B0503020204020204" pitchFamily="34" charset="-122"/>
              </a:rPr>
              <a:t>IO</a:t>
            </a:r>
            <a:r>
              <a:rPr lang="zh-CN" altLang="en-US" sz="2800" dirty="0">
                <a:latin typeface="微软雅黑" panose="020B0503020204020204" pitchFamily="34" charset="-122"/>
                <a:ea typeface="微软雅黑" panose="020B0503020204020204" pitchFamily="34" charset="-122"/>
              </a:rPr>
              <a:t>硬件做出不同的响应处理；暴露窗口越小越好，让设备驱动程序负责中断响应；</a:t>
            </a:r>
            <a:endParaRPr lang="en-US" altLang="zh-CN" sz="2800" dirty="0">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中断需要花费相当多的</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指令；</a:t>
            </a:r>
            <a:endParaRPr lang="en-US" altLang="zh-CN" sz="28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932BF47-F011-4C92-8D01-A683F02AC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11" y="2725576"/>
            <a:ext cx="8504766" cy="3199844"/>
          </a:xfrm>
          <a:prstGeom prst="rect">
            <a:avLst/>
          </a:prstGeom>
        </p:spPr>
      </p:pic>
    </p:spTree>
    <p:extLst>
      <p:ext uri="{BB962C8B-B14F-4D97-AF65-F5344CB8AC3E}">
        <p14:creationId xmlns:p14="http://schemas.microsoft.com/office/powerpoint/2010/main" val="42579721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AB1D3A8-F682-4074-9C88-CFEC86A545C5}" type="slidenum">
              <a:rPr lang="zh-CN" altLang="en-US" smtClean="0"/>
              <a:pPr/>
              <a:t>111</a:t>
            </a:fld>
            <a:endParaRPr lang="zh-CN" altLang="en-US"/>
          </a:p>
        </p:txBody>
      </p:sp>
      <p:sp>
        <p:nvSpPr>
          <p:cNvPr id="23554" name="Rectangle 2"/>
          <p:cNvSpPr>
            <a:spLocks noGrp="1" noChangeArrowheads="1"/>
          </p:cNvSpPr>
          <p:nvPr>
            <p:ph type="title"/>
          </p:nvPr>
        </p:nvSpPr>
        <p:spPr>
          <a:xfrm>
            <a:off x="705644" y="101600"/>
            <a:ext cx="7931150" cy="687388"/>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设备驱动程序</a:t>
            </a:r>
            <a:endParaRPr lang="en-US" altLang="zh-CN" sz="3800" b="1" dirty="0">
              <a:latin typeface="微软雅黑" panose="020B0503020204020204" pitchFamily="34" charset="-122"/>
              <a:ea typeface="微软雅黑" panose="020B0503020204020204" pitchFamily="34" charset="-122"/>
            </a:endParaRPr>
          </a:p>
        </p:txBody>
      </p:sp>
      <p:sp>
        <p:nvSpPr>
          <p:cNvPr id="23555" name="Rectangle 3"/>
          <p:cNvSpPr>
            <a:spLocks noGrp="1" noChangeArrowheads="1"/>
          </p:cNvSpPr>
          <p:nvPr>
            <p:ph idx="1"/>
          </p:nvPr>
        </p:nvSpPr>
        <p:spPr>
          <a:xfrm>
            <a:off x="552517" y="932580"/>
            <a:ext cx="8040554" cy="2263587"/>
          </a:xfrm>
        </p:spPr>
        <p:txBody>
          <a:bodyPr>
            <a:normAutofit fontScale="92500"/>
          </a:bodyPr>
          <a:lstStyle/>
          <a:p>
            <a:pPr>
              <a:lnSpc>
                <a:spcPct val="11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直接驱动</a:t>
            </a:r>
            <a:r>
              <a:rPr lang="en-US" altLang="zh-CN" sz="2800" dirty="0">
                <a:latin typeface="微软雅黑" panose="020B0503020204020204" pitchFamily="34" charset="-122"/>
                <a:ea typeface="微软雅黑" panose="020B0503020204020204" pitchFamily="34" charset="-122"/>
              </a:rPr>
              <a:t>IO</a:t>
            </a:r>
            <a:r>
              <a:rPr lang="zh-CN" altLang="en-US" sz="2800" dirty="0">
                <a:latin typeface="微软雅黑" panose="020B0503020204020204" pitchFamily="34" charset="-122"/>
                <a:ea typeface="微软雅黑" panose="020B0503020204020204" pitchFamily="34" charset="-122"/>
              </a:rPr>
              <a:t>进行输入输出操作的软件；设备驱动程序与设备控制器的通信在总线上进行；通常是内核的一部分（安全隐患）；</a:t>
            </a:r>
            <a:endParaRPr lang="en-US" altLang="zh-CN" sz="2800" dirty="0">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多数操作系统都定义了标准的块设备和字符设备接口；</a:t>
            </a:r>
            <a:endParaRPr lang="en-US" altLang="zh-CN" sz="2800" dirty="0">
              <a:latin typeface="微软雅黑" panose="020B0503020204020204" pitchFamily="34" charset="-122"/>
              <a:ea typeface="微软雅黑" panose="020B0503020204020204" pitchFamily="34" charset="-122"/>
            </a:endParaRPr>
          </a:p>
        </p:txBody>
      </p:sp>
      <p:pic>
        <p:nvPicPr>
          <p:cNvPr id="23556" name="Picture 6" descr="C:\B\b4\JPG\foo\5-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8248" y="2887133"/>
            <a:ext cx="4248478" cy="364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8972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2A004-DFC4-4585-AC7E-9C13500BC5BB}"/>
              </a:ext>
            </a:extLst>
          </p:cNvPr>
          <p:cNvSpPr>
            <a:spLocks noGrp="1"/>
          </p:cNvSpPr>
          <p:nvPr>
            <p:ph type="title"/>
          </p:nvPr>
        </p:nvSpPr>
        <p:spPr>
          <a:xfrm>
            <a:off x="628759" y="118307"/>
            <a:ext cx="7888070" cy="1325563"/>
          </a:xfrm>
        </p:spPr>
        <p:txBody>
          <a:bodyPr>
            <a:normAutofit/>
          </a:bodyPr>
          <a:lstStyle/>
          <a:p>
            <a:pPr algn="ctr"/>
            <a:r>
              <a:rPr lang="zh-CN" altLang="en-US" sz="3800" b="1" dirty="0"/>
              <a:t>磁盘</a:t>
            </a:r>
          </a:p>
        </p:txBody>
      </p:sp>
      <p:sp>
        <p:nvSpPr>
          <p:cNvPr id="3" name="内容占位符 2">
            <a:extLst>
              <a:ext uri="{FF2B5EF4-FFF2-40B4-BE49-F238E27FC236}">
                <a16:creationId xmlns:a16="http://schemas.microsoft.com/office/drawing/2014/main" id="{898C0121-0682-4087-BC0A-E8B326FAAFD3}"/>
              </a:ext>
            </a:extLst>
          </p:cNvPr>
          <p:cNvSpPr>
            <a:spLocks noGrp="1"/>
          </p:cNvSpPr>
          <p:nvPr>
            <p:ph idx="1"/>
          </p:nvPr>
        </p:nvSpPr>
        <p:spPr>
          <a:xfrm>
            <a:off x="628759" y="1364379"/>
            <a:ext cx="7888070" cy="4351338"/>
          </a:xfrm>
        </p:spPr>
        <p:txBody>
          <a:bodyPr/>
          <a:lstStyle/>
          <a:p>
            <a:pPr>
              <a:buFont typeface="Wingdings" panose="05000000000000000000" pitchFamily="2" charset="2"/>
              <a:buChar char="l"/>
            </a:pPr>
            <a:r>
              <a:rPr lang="zh-CN" altLang="en-US" sz="2800" b="1" dirty="0"/>
              <a:t>硬盘和软盘</a:t>
            </a:r>
            <a:endParaRPr lang="en-US" altLang="zh-CN" sz="2800" b="1" dirty="0"/>
          </a:p>
          <a:p>
            <a:pPr>
              <a:buFont typeface="Wingdings" panose="05000000000000000000" pitchFamily="2" charset="2"/>
              <a:buChar char="l"/>
            </a:pPr>
            <a:r>
              <a:rPr lang="zh-CN" altLang="en-US" sz="2800" b="1" dirty="0"/>
              <a:t>磁盘被组织成柱面、磁道和扇区的层次；</a:t>
            </a:r>
            <a:endParaRPr lang="zh-CN" altLang="en-US" dirty="0"/>
          </a:p>
        </p:txBody>
      </p:sp>
      <p:pic>
        <p:nvPicPr>
          <p:cNvPr id="1026" name="Picture 2" descr="图片搜索结果">
            <a:extLst>
              <a:ext uri="{FF2B5EF4-FFF2-40B4-BE49-F238E27FC236}">
                <a16:creationId xmlns:a16="http://schemas.microsoft.com/office/drawing/2014/main" id="{CE3618EF-79D8-4DC5-ABCD-9D80A0F3F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22" y="2646622"/>
            <a:ext cx="22669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etic Disk”的图片搜索结果">
            <a:extLst>
              <a:ext uri="{FF2B5EF4-FFF2-40B4-BE49-F238E27FC236}">
                <a16:creationId xmlns:a16="http://schemas.microsoft.com/office/drawing/2014/main" id="{1FF7F3E2-0877-4D20-B572-BA5AA1E7F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864" y="2788170"/>
            <a:ext cx="4463305" cy="3600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图片搜索结果">
            <a:extLst>
              <a:ext uri="{FF2B5EF4-FFF2-40B4-BE49-F238E27FC236}">
                <a16:creationId xmlns:a16="http://schemas.microsoft.com/office/drawing/2014/main" id="{E8AFCAFA-5F35-4C32-A7AD-CA350769B8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45" t="6245" r="13125" b="6900"/>
          <a:stretch/>
        </p:blipFill>
        <p:spPr bwMode="auto">
          <a:xfrm>
            <a:off x="1072195" y="4826899"/>
            <a:ext cx="1573902" cy="147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8841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79BCAEB-B87B-487A-AD7B-7D11B2F70933}" type="slidenum">
              <a:rPr lang="zh-CN" altLang="en-US" smtClean="0"/>
              <a:pPr/>
              <a:t>113</a:t>
            </a:fld>
            <a:endParaRPr lang="zh-CN" altLang="en-US"/>
          </a:p>
        </p:txBody>
      </p:sp>
      <p:sp>
        <p:nvSpPr>
          <p:cNvPr id="38914" name="Rectangle 2"/>
          <p:cNvSpPr>
            <a:spLocks noGrp="1" noChangeArrowheads="1"/>
          </p:cNvSpPr>
          <p:nvPr>
            <p:ph type="title"/>
          </p:nvPr>
        </p:nvSpPr>
        <p:spPr>
          <a:xfrm>
            <a:off x="794" y="1"/>
            <a:ext cx="9144000" cy="1190625"/>
          </a:xfrm>
        </p:spPr>
        <p:txBody>
          <a:bodyPr>
            <a:normAutofit/>
          </a:bodyPr>
          <a:lstStyle/>
          <a:p>
            <a:pPr algn="ctr" eaLnBrk="1" hangingPunct="1"/>
            <a:r>
              <a:rPr lang="zh-CN" altLang="en-US" sz="3800" b="1" dirty="0">
                <a:ea typeface="宋体" panose="02010600030101010101" pitchFamily="2" charset="-122"/>
              </a:rPr>
              <a:t>磁盘读写时间</a:t>
            </a:r>
            <a:endParaRPr lang="en-US" altLang="zh-CN" sz="3800" b="1" dirty="0">
              <a:ea typeface="宋体" panose="02010600030101010101" pitchFamily="2" charset="-122"/>
            </a:endParaRPr>
          </a:p>
        </p:txBody>
      </p:sp>
      <p:sp>
        <p:nvSpPr>
          <p:cNvPr id="38915" name="Rectangle 3"/>
          <p:cNvSpPr>
            <a:spLocks noGrp="1" noChangeArrowheads="1"/>
          </p:cNvSpPr>
          <p:nvPr>
            <p:ph idx="1"/>
          </p:nvPr>
        </p:nvSpPr>
        <p:spPr>
          <a:xfrm>
            <a:off x="686594" y="1130300"/>
            <a:ext cx="7772400" cy="4965700"/>
          </a:xfrm>
        </p:spPr>
        <p:txBody>
          <a:bodyPr/>
          <a:lstStyle/>
          <a:p>
            <a:pPr>
              <a:lnSpc>
                <a:spcPct val="100000"/>
              </a:lnSpc>
              <a:buFont typeface="Wingdings" panose="05000000000000000000" pitchFamily="2" charset="2"/>
              <a:buChar char="l"/>
            </a:pPr>
            <a:r>
              <a:rPr lang="zh-CN" altLang="en-US" sz="2800" dirty="0">
                <a:ea typeface="宋体" panose="02010600030101010101" pitchFamily="2" charset="-122"/>
              </a:rPr>
              <a:t>磁盘读写时间由三部分构成：</a:t>
            </a:r>
            <a:endParaRPr lang="en-US" altLang="zh-CN" sz="2800" dirty="0">
              <a:ea typeface="宋体" panose="02010600030101010101" pitchFamily="2" charset="-122"/>
            </a:endParaRPr>
          </a:p>
          <a:p>
            <a:pPr marL="0" indent="0">
              <a:lnSpc>
                <a:spcPct val="100000"/>
              </a:lnSpc>
              <a:buNone/>
            </a:pPr>
            <a:r>
              <a:rPr lang="zh-CN" altLang="en-US" sz="2800" dirty="0">
                <a:ea typeface="宋体" panose="02010600030101010101" pitchFamily="2" charset="-122"/>
              </a:rPr>
              <a:t>（</a:t>
            </a:r>
            <a:r>
              <a:rPr lang="en-US" altLang="zh-CN" sz="2800" dirty="0">
                <a:ea typeface="宋体" panose="02010600030101010101" pitchFamily="2" charset="-122"/>
              </a:rPr>
              <a:t>1</a:t>
            </a:r>
            <a:r>
              <a:rPr lang="zh-CN" altLang="en-US" sz="2800" dirty="0">
                <a:ea typeface="宋体" panose="02010600030101010101" pitchFamily="2" charset="-122"/>
              </a:rPr>
              <a:t>）寻道时间；</a:t>
            </a:r>
            <a:endParaRPr lang="en-US" altLang="zh-CN" sz="2800" dirty="0">
              <a:ea typeface="宋体" panose="02010600030101010101" pitchFamily="2" charset="-122"/>
            </a:endParaRPr>
          </a:p>
          <a:p>
            <a:pPr marL="0" indent="0">
              <a:lnSpc>
                <a:spcPct val="100000"/>
              </a:lnSpc>
              <a:buNone/>
            </a:pPr>
            <a:r>
              <a:rPr lang="zh-CN" altLang="en-US" sz="2800" dirty="0">
                <a:ea typeface="宋体" panose="02010600030101010101" pitchFamily="2" charset="-122"/>
              </a:rPr>
              <a:t>（</a:t>
            </a:r>
            <a:r>
              <a:rPr lang="en-US" altLang="zh-CN" sz="2800" dirty="0">
                <a:ea typeface="宋体" panose="02010600030101010101" pitchFamily="2" charset="-122"/>
              </a:rPr>
              <a:t>2</a:t>
            </a:r>
            <a:r>
              <a:rPr lang="zh-CN" altLang="en-US" sz="2800" dirty="0">
                <a:ea typeface="宋体" panose="02010600030101010101" pitchFamily="2" charset="-122"/>
              </a:rPr>
              <a:t>）旋转延迟；</a:t>
            </a:r>
            <a:endParaRPr lang="en-US" altLang="zh-CN" sz="2800" dirty="0">
              <a:ea typeface="宋体" panose="02010600030101010101" pitchFamily="2" charset="-122"/>
            </a:endParaRPr>
          </a:p>
          <a:p>
            <a:pPr marL="0" indent="0">
              <a:lnSpc>
                <a:spcPct val="100000"/>
              </a:lnSpc>
              <a:buNone/>
            </a:pPr>
            <a:r>
              <a:rPr lang="zh-CN" altLang="en-US" sz="2800" dirty="0">
                <a:ea typeface="宋体" panose="02010600030101010101" pitchFamily="2" charset="-122"/>
              </a:rPr>
              <a:t>（</a:t>
            </a:r>
            <a:r>
              <a:rPr lang="en-US" altLang="zh-CN" sz="2800" dirty="0">
                <a:ea typeface="宋体" panose="02010600030101010101" pitchFamily="2" charset="-122"/>
              </a:rPr>
              <a:t>3</a:t>
            </a:r>
            <a:r>
              <a:rPr lang="zh-CN" altLang="en-US" sz="2800" dirty="0">
                <a:ea typeface="宋体" panose="02010600030101010101" pitchFamily="2" charset="-122"/>
              </a:rPr>
              <a:t>）实际数据传输时间；</a:t>
            </a:r>
            <a:endParaRPr lang="en-US" altLang="zh-CN" sz="2800" dirty="0">
              <a:ea typeface="宋体" panose="02010600030101010101" pitchFamily="2" charset="-122"/>
            </a:endParaRPr>
          </a:p>
          <a:p>
            <a:pPr marL="0" indent="0">
              <a:lnSpc>
                <a:spcPct val="100000"/>
              </a:lnSpc>
              <a:buNone/>
            </a:pPr>
            <a:r>
              <a:rPr lang="zh-CN" altLang="en-US" sz="2800" dirty="0">
                <a:ea typeface="宋体" panose="02010600030101010101" pitchFamily="2" charset="-122"/>
              </a:rPr>
              <a:t>其中，通常寻道时间占主要部分；</a:t>
            </a:r>
            <a:endParaRPr lang="en-US" altLang="zh-CN" sz="2800" dirty="0">
              <a:ea typeface="宋体" panose="02010600030101010101" pitchFamily="2" charset="-122"/>
            </a:endParaRPr>
          </a:p>
          <a:p>
            <a:pPr marL="0" indent="0">
              <a:lnSpc>
                <a:spcPct val="100000"/>
              </a:lnSpc>
              <a:buNone/>
            </a:pPr>
            <a:r>
              <a:rPr lang="zh-CN" altLang="en-US" sz="2800" dirty="0">
                <a:ea typeface="宋体" panose="02010600030101010101" pitchFamily="2" charset="-122"/>
              </a:rPr>
              <a:t>错误验证操作由磁盘控制器完成；</a:t>
            </a:r>
            <a:endParaRPr lang="en-US" altLang="zh-CN" sz="2800" dirty="0">
              <a:ea typeface="宋体" panose="02010600030101010101" pitchFamily="2" charset="-122"/>
            </a:endParaRPr>
          </a:p>
        </p:txBody>
      </p:sp>
    </p:spTree>
    <p:extLst>
      <p:ext uri="{BB962C8B-B14F-4D97-AF65-F5344CB8AC3E}">
        <p14:creationId xmlns:p14="http://schemas.microsoft.com/office/powerpoint/2010/main" val="40531412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4FECEC9-4279-463F-B5C9-1E74361BDDD9}" type="slidenum">
              <a:rPr lang="zh-CN" altLang="en-US" smtClean="0"/>
              <a:pPr/>
              <a:t>114</a:t>
            </a:fld>
            <a:endParaRPr lang="zh-CN" altLang="en-US"/>
          </a:p>
        </p:txBody>
      </p:sp>
      <p:sp>
        <p:nvSpPr>
          <p:cNvPr id="35842" name="Rectangle 2"/>
          <p:cNvSpPr>
            <a:spLocks noGrp="1" noChangeArrowheads="1"/>
          </p:cNvSpPr>
          <p:nvPr>
            <p:ph type="title"/>
          </p:nvPr>
        </p:nvSpPr>
        <p:spPr>
          <a:xfrm>
            <a:off x="686594" y="0"/>
            <a:ext cx="7772400" cy="1143000"/>
          </a:xfrm>
        </p:spPr>
        <p:txBody>
          <a:bodyPr>
            <a:normAutofit/>
          </a:bodyPr>
          <a:lstStyle/>
          <a:p>
            <a:pPr algn="ctr" eaLnBrk="1" hangingPunct="1"/>
            <a:r>
              <a:rPr lang="zh-CN" altLang="en-US" sz="3800" b="1" dirty="0">
                <a:ea typeface="宋体" panose="02010600030101010101" pitchFamily="2" charset="-122"/>
              </a:rPr>
              <a:t>磁盘格式</a:t>
            </a:r>
            <a:endParaRPr lang="en-US" altLang="zh-CN" sz="3800" b="1" dirty="0">
              <a:ea typeface="宋体" panose="02010600030101010101" pitchFamily="2" charset="-122"/>
            </a:endParaRPr>
          </a:p>
        </p:txBody>
      </p:sp>
      <p:sp>
        <p:nvSpPr>
          <p:cNvPr id="35843" name="Rectangle 3"/>
          <p:cNvSpPr>
            <a:spLocks noGrp="1" noChangeArrowheads="1"/>
          </p:cNvSpPr>
          <p:nvPr>
            <p:ph idx="1"/>
          </p:nvPr>
        </p:nvSpPr>
        <p:spPr>
          <a:xfrm>
            <a:off x="788194" y="5026026"/>
            <a:ext cx="7772400" cy="714375"/>
          </a:xfrm>
        </p:spPr>
        <p:txBody>
          <a:bodyPr/>
          <a:lstStyle/>
          <a:p>
            <a:pPr algn="ctr" eaLnBrk="1" hangingPunct="1">
              <a:buFontTx/>
              <a:buNone/>
            </a:pPr>
            <a:r>
              <a:rPr lang="zh-CN" altLang="en-US" dirty="0">
                <a:ea typeface="宋体" panose="02010600030101010101" pitchFamily="2" charset="-122"/>
              </a:rPr>
              <a:t>一个磁盘扇区</a:t>
            </a:r>
            <a:endParaRPr lang="en-US" altLang="zh-CN" sz="2800" b="1" dirty="0">
              <a:solidFill>
                <a:srgbClr val="FF0000"/>
              </a:solidFill>
              <a:ea typeface="宋体" panose="02010600030101010101" pitchFamily="2" charset="-122"/>
            </a:endParaRPr>
          </a:p>
        </p:txBody>
      </p:sp>
      <p:sp>
        <p:nvSpPr>
          <p:cNvPr id="35844" name="Text Box 6"/>
          <p:cNvSpPr txBox="1">
            <a:spLocks noChangeArrowheads="1"/>
          </p:cNvSpPr>
          <p:nvPr/>
        </p:nvSpPr>
        <p:spPr bwMode="auto">
          <a:xfrm>
            <a:off x="4572795" y="4035426"/>
            <a:ext cx="3286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endParaRPr lang="zh-CN" altLang="en-US" sz="2800">
              <a:ea typeface="宋体" panose="02010600030101010101" pitchFamily="2" charset="-122"/>
            </a:endParaRPr>
          </a:p>
        </p:txBody>
      </p:sp>
      <p:pic>
        <p:nvPicPr>
          <p:cNvPr id="35845" name="Picture 8" descr="C:\B\b4\JPG\foo\5-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594" y="4221430"/>
            <a:ext cx="828357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A9A54129-3495-4F8B-90B1-6B5D67ACF78E}"/>
              </a:ext>
            </a:extLst>
          </p:cNvPr>
          <p:cNvSpPr txBox="1"/>
          <p:nvPr/>
        </p:nvSpPr>
        <p:spPr>
          <a:xfrm>
            <a:off x="4053891" y="3850488"/>
            <a:ext cx="2233402"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512 Bytes</a:t>
            </a:r>
            <a:endParaRPr lang="zh-CN" altLang="en-US" sz="28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D6323BF9-8E5F-4ACD-AFAC-25C1CEE33F58}"/>
              </a:ext>
            </a:extLst>
          </p:cNvPr>
          <p:cNvSpPr txBox="1"/>
          <p:nvPr/>
        </p:nvSpPr>
        <p:spPr>
          <a:xfrm>
            <a:off x="7726328" y="3850488"/>
            <a:ext cx="2233402"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16 Bytes</a:t>
            </a:r>
            <a:endParaRPr lang="zh-CN" altLang="en-US" sz="2800" b="1" dirty="0">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6385552D-4456-4CD6-8643-491D9DC2D879}"/>
              </a:ext>
            </a:extLst>
          </p:cNvPr>
          <p:cNvSpPr txBox="1">
            <a:spLocks noChangeArrowheads="1"/>
          </p:cNvSpPr>
          <p:nvPr/>
        </p:nvSpPr>
        <p:spPr>
          <a:xfrm>
            <a:off x="435396" y="1093055"/>
            <a:ext cx="8283574" cy="2141483"/>
          </a:xfrm>
          <a:prstGeom prst="rect">
            <a:avLst/>
          </a:prstGeom>
        </p:spPr>
        <p:txBody>
          <a:bodyPr vert="horz" lIns="91440" tIns="45720" rIns="91440" bIns="45720" rtlCol="0">
            <a:normAutofit lnSpcReduction="10000"/>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l"/>
            </a:pPr>
            <a:r>
              <a:rPr lang="zh-CN" altLang="en-US" sz="2800" b="1" dirty="0">
                <a:ea typeface="宋体" panose="02010600030101010101" pitchFamily="2" charset="-122"/>
              </a:rPr>
              <a:t>磁盘在能够使用之前，盘片必须经过低级格式化。</a:t>
            </a:r>
            <a:endParaRPr lang="en-US" altLang="zh-CN" sz="2800" b="1" dirty="0">
              <a:ea typeface="宋体" panose="02010600030101010101" pitchFamily="2" charset="-122"/>
            </a:endParaRPr>
          </a:p>
          <a:p>
            <a:pPr marL="342946" lvl="1" indent="0">
              <a:lnSpc>
                <a:spcPct val="160000"/>
              </a:lnSpc>
              <a:buNone/>
            </a:pPr>
            <a:r>
              <a:rPr lang="zh-CN" altLang="en-US" sz="2300" b="1" dirty="0">
                <a:ea typeface="宋体" panose="02010600030101010101" pitchFamily="2" charset="-122"/>
              </a:rPr>
              <a:t>前导码包含特定信息（柱面，扇区号等）以识别扇区；</a:t>
            </a:r>
            <a:endParaRPr lang="en-US" altLang="zh-CN" sz="2300" b="1" dirty="0">
              <a:ea typeface="宋体" panose="02010600030101010101" pitchFamily="2" charset="-122"/>
            </a:endParaRPr>
          </a:p>
          <a:p>
            <a:pPr marL="342946" lvl="1" indent="0">
              <a:lnSpc>
                <a:spcPct val="160000"/>
              </a:lnSpc>
              <a:buNone/>
            </a:pPr>
            <a:r>
              <a:rPr lang="zh-CN" altLang="en-US" sz="2300" b="1" dirty="0">
                <a:ea typeface="宋体" panose="02010600030101010101" pitchFamily="2" charset="-122"/>
              </a:rPr>
              <a:t>数据部分：通常</a:t>
            </a:r>
            <a:r>
              <a:rPr lang="en-US" altLang="zh-CN" sz="2300" b="1" dirty="0">
                <a:ea typeface="宋体" panose="02010600030101010101" pitchFamily="2" charset="-122"/>
              </a:rPr>
              <a:t>512</a:t>
            </a:r>
            <a:r>
              <a:rPr lang="zh-CN" altLang="en-US" sz="2300" b="1" dirty="0">
                <a:ea typeface="宋体" panose="02010600030101010101" pitchFamily="2" charset="-122"/>
              </a:rPr>
              <a:t>字节；</a:t>
            </a:r>
            <a:endParaRPr lang="en-US" altLang="zh-CN" sz="2300" b="1" dirty="0">
              <a:ea typeface="宋体" panose="02010600030101010101" pitchFamily="2" charset="-122"/>
            </a:endParaRPr>
          </a:p>
          <a:p>
            <a:pPr marL="342946" lvl="1" indent="0">
              <a:lnSpc>
                <a:spcPct val="160000"/>
              </a:lnSpc>
              <a:buNone/>
            </a:pPr>
            <a:r>
              <a:rPr lang="en-US" altLang="zh-CN" sz="2500" b="1" dirty="0">
                <a:ea typeface="宋体" panose="02010600030101010101" pitchFamily="2" charset="-122"/>
              </a:rPr>
              <a:t>ECC</a:t>
            </a:r>
            <a:r>
              <a:rPr lang="zh-CN" altLang="en-US" sz="2500" b="1" dirty="0">
                <a:ea typeface="宋体" panose="02010600030101010101" pitchFamily="2" charset="-122"/>
              </a:rPr>
              <a:t>：冗余信息，用于恢复错误；通常</a:t>
            </a:r>
            <a:r>
              <a:rPr lang="en-US" altLang="zh-CN" sz="2500" b="1" dirty="0">
                <a:ea typeface="宋体" panose="02010600030101010101" pitchFamily="2" charset="-122"/>
              </a:rPr>
              <a:t>16</a:t>
            </a:r>
            <a:r>
              <a:rPr lang="zh-CN" altLang="en-US" sz="2500" b="1" dirty="0">
                <a:ea typeface="宋体" panose="02010600030101010101" pitchFamily="2" charset="-122"/>
              </a:rPr>
              <a:t>字节</a:t>
            </a:r>
            <a:endParaRPr lang="en-US" altLang="zh-CN" sz="2500" b="1" dirty="0">
              <a:ea typeface="宋体" panose="02010600030101010101" pitchFamily="2" charset="-122"/>
            </a:endParaRPr>
          </a:p>
        </p:txBody>
      </p:sp>
    </p:spTree>
    <p:extLst>
      <p:ext uri="{BB962C8B-B14F-4D97-AF65-F5344CB8AC3E}">
        <p14:creationId xmlns:p14="http://schemas.microsoft.com/office/powerpoint/2010/main" val="23743943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6D64402-4508-4E84-985E-794B8020490F}" type="slidenum">
              <a:rPr lang="zh-CN" altLang="en-US" smtClean="0"/>
              <a:pPr/>
              <a:t>115</a:t>
            </a:fld>
            <a:endParaRPr lang="zh-CN" altLang="en-US"/>
          </a:p>
        </p:txBody>
      </p:sp>
      <p:sp>
        <p:nvSpPr>
          <p:cNvPr id="36866" name="Rectangle 2"/>
          <p:cNvSpPr>
            <a:spLocks noGrp="1" noChangeArrowheads="1"/>
          </p:cNvSpPr>
          <p:nvPr>
            <p:ph type="title"/>
          </p:nvPr>
        </p:nvSpPr>
        <p:spPr>
          <a:xfrm>
            <a:off x="530028" y="126411"/>
            <a:ext cx="8229600" cy="1188545"/>
          </a:xfrm>
        </p:spPr>
        <p:txBody>
          <a:bodyPr>
            <a:normAutofit/>
          </a:bodyPr>
          <a:lstStyle/>
          <a:p>
            <a:pPr algn="ctr"/>
            <a:r>
              <a:rPr lang="zh-CN" altLang="en-US" sz="3800" b="1" dirty="0"/>
              <a:t>柱面斜进（</a:t>
            </a:r>
            <a:r>
              <a:rPr lang="en-US" altLang="zh-CN" sz="3800" b="1" dirty="0"/>
              <a:t>Cylinder Skew</a:t>
            </a:r>
            <a:r>
              <a:rPr lang="zh-CN" altLang="en-US" sz="3800" b="1" dirty="0"/>
              <a:t>）</a:t>
            </a:r>
            <a:endParaRPr lang="en-US" altLang="zh-CN" sz="3800" b="1" dirty="0"/>
          </a:p>
        </p:txBody>
      </p:sp>
      <p:pic>
        <p:nvPicPr>
          <p:cNvPr id="36867" name="Picture 3" descr="C:\B\b4\JPG\foo\5-2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579" y="2122604"/>
            <a:ext cx="4725030" cy="423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4"/>
          <p:cNvSpPr>
            <a:spLocks noChangeArrowheads="1"/>
          </p:cNvSpPr>
          <p:nvPr/>
        </p:nvSpPr>
        <p:spPr bwMode="auto">
          <a:xfrm>
            <a:off x="4112922" y="599122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endParaRPr lang="en-US" altLang="zh-CN" sz="2800" dirty="0">
              <a:ea typeface="宋体" panose="02010600030101010101" pitchFamily="2" charset="-122"/>
            </a:endParaRPr>
          </a:p>
        </p:txBody>
      </p:sp>
      <p:sp>
        <p:nvSpPr>
          <p:cNvPr id="6" name="Rectangle 3">
            <a:extLst>
              <a:ext uri="{FF2B5EF4-FFF2-40B4-BE49-F238E27FC236}">
                <a16:creationId xmlns:a16="http://schemas.microsoft.com/office/drawing/2014/main" id="{37F151A5-2A3D-4E89-93AE-69FB27A2EA57}"/>
              </a:ext>
            </a:extLst>
          </p:cNvPr>
          <p:cNvSpPr txBox="1">
            <a:spLocks noChangeArrowheads="1"/>
          </p:cNvSpPr>
          <p:nvPr/>
        </p:nvSpPr>
        <p:spPr>
          <a:xfrm>
            <a:off x="435395" y="1093055"/>
            <a:ext cx="8420737" cy="2678845"/>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l"/>
            </a:pPr>
            <a:r>
              <a:rPr lang="zh-CN" altLang="en-US" sz="2800" b="1" dirty="0">
                <a:ea typeface="宋体" panose="02010600030101010101" pitchFamily="2" charset="-122"/>
              </a:rPr>
              <a:t>目的：让磁盘在一次连续的操作中读取多个磁道而不丢失数据；</a:t>
            </a:r>
            <a:endParaRPr lang="en-US" altLang="zh-CN" sz="2500" b="1" dirty="0">
              <a:ea typeface="宋体" panose="02010600030101010101" pitchFamily="2" charset="-122"/>
            </a:endParaRPr>
          </a:p>
        </p:txBody>
      </p:sp>
    </p:spTree>
    <p:extLst>
      <p:ext uri="{BB962C8B-B14F-4D97-AF65-F5344CB8AC3E}">
        <p14:creationId xmlns:p14="http://schemas.microsoft.com/office/powerpoint/2010/main" val="26812976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A1C83DB-5957-4D9F-A22C-22D262514FB3}" type="slidenum">
              <a:rPr lang="zh-CN" altLang="en-US" smtClean="0"/>
              <a:pPr/>
              <a:t>116</a:t>
            </a:fld>
            <a:endParaRPr lang="zh-CN" altLang="en-US"/>
          </a:p>
        </p:txBody>
      </p:sp>
      <p:sp>
        <p:nvSpPr>
          <p:cNvPr id="37890" name="Rectangle 2"/>
          <p:cNvSpPr>
            <a:spLocks noGrp="1" noChangeArrowheads="1"/>
          </p:cNvSpPr>
          <p:nvPr>
            <p:ph type="title"/>
          </p:nvPr>
        </p:nvSpPr>
        <p:spPr>
          <a:xfrm>
            <a:off x="570924" y="102134"/>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磁盘交错编号</a:t>
            </a:r>
            <a:endParaRPr lang="en-US" altLang="zh-CN" sz="3800" b="1" dirty="0">
              <a:latin typeface="微软雅黑" panose="020B0503020204020204" pitchFamily="34" charset="-122"/>
              <a:ea typeface="微软雅黑" panose="020B0503020204020204" pitchFamily="34" charset="-122"/>
            </a:endParaRPr>
          </a:p>
        </p:txBody>
      </p:sp>
      <p:sp>
        <p:nvSpPr>
          <p:cNvPr id="37891" name="Rectangle 3"/>
          <p:cNvSpPr>
            <a:spLocks noGrp="1" noChangeArrowheads="1"/>
          </p:cNvSpPr>
          <p:nvPr>
            <p:ph idx="1"/>
          </p:nvPr>
        </p:nvSpPr>
        <p:spPr>
          <a:xfrm>
            <a:off x="427080" y="5765962"/>
            <a:ext cx="8635790" cy="486665"/>
          </a:xfrm>
        </p:spPr>
        <p:txBody>
          <a:bodyPr>
            <a:normAutofit/>
          </a:bodyPr>
          <a:lstStyle/>
          <a:p>
            <a:pPr marL="0" indent="0" eaLnBrk="1" hangingPunct="1">
              <a:lnSpc>
                <a:spcPct val="90000"/>
              </a:lnSpc>
              <a:buNone/>
            </a:pPr>
            <a:r>
              <a:rPr lang="en-US" altLang="zh-CN" dirty="0">
                <a:ea typeface="宋体" panose="02010600030101010101" pitchFamily="2" charset="-122"/>
              </a:rPr>
              <a:t>(a) </a:t>
            </a:r>
            <a:r>
              <a:rPr lang="zh-CN" altLang="en-US" dirty="0">
                <a:ea typeface="宋体" panose="02010600030101010101" pitchFamily="2" charset="-122"/>
              </a:rPr>
              <a:t>正常编号</a:t>
            </a:r>
            <a:r>
              <a:rPr lang="en-US" altLang="zh-CN" dirty="0">
                <a:ea typeface="宋体" panose="02010600030101010101" pitchFamily="2" charset="-122"/>
              </a:rPr>
              <a:t>                                (b) </a:t>
            </a:r>
            <a:r>
              <a:rPr lang="zh-CN" altLang="en-US" dirty="0">
                <a:ea typeface="宋体" panose="02010600030101010101" pitchFamily="2" charset="-122"/>
              </a:rPr>
              <a:t>单交错</a:t>
            </a:r>
            <a:r>
              <a:rPr lang="en-US" altLang="zh-CN" dirty="0">
                <a:ea typeface="宋体" panose="02010600030101010101" pitchFamily="2" charset="-122"/>
              </a:rPr>
              <a:t>                              (c) </a:t>
            </a:r>
            <a:r>
              <a:rPr lang="zh-CN" altLang="en-US" dirty="0">
                <a:ea typeface="宋体" panose="02010600030101010101" pitchFamily="2" charset="-122"/>
              </a:rPr>
              <a:t>双交错</a:t>
            </a:r>
            <a:endParaRPr lang="en-US" altLang="zh-CN" sz="2800" dirty="0">
              <a:ea typeface="宋体" panose="02010600030101010101" pitchFamily="2" charset="-122"/>
            </a:endParaRPr>
          </a:p>
        </p:txBody>
      </p:sp>
      <p:pic>
        <p:nvPicPr>
          <p:cNvPr id="378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926" y="3354533"/>
            <a:ext cx="83185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B6984764-3940-491A-8325-3C66DDB74982}"/>
              </a:ext>
            </a:extLst>
          </p:cNvPr>
          <p:cNvSpPr txBox="1">
            <a:spLocks noChangeArrowheads="1"/>
          </p:cNvSpPr>
          <p:nvPr/>
        </p:nvSpPr>
        <p:spPr>
          <a:xfrm>
            <a:off x="435395" y="1093055"/>
            <a:ext cx="8420737" cy="2678845"/>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l"/>
            </a:pPr>
            <a:r>
              <a:rPr lang="zh-CN" altLang="en-US" sz="2800" b="1" dirty="0">
                <a:ea typeface="宋体" panose="02010600030101010101" pitchFamily="2" charset="-122"/>
              </a:rPr>
              <a:t>读出扇区做出</a:t>
            </a:r>
            <a:r>
              <a:rPr lang="en-US" altLang="zh-CN" sz="2800" b="1" dirty="0">
                <a:ea typeface="宋体" panose="02010600030101010101" pitchFamily="2" charset="-122"/>
              </a:rPr>
              <a:t>ECC</a:t>
            </a:r>
            <a:r>
              <a:rPr lang="zh-CN" altLang="en-US" sz="2800" b="1" dirty="0">
                <a:ea typeface="宋体" panose="02010600030101010101" pitchFamily="2" charset="-122"/>
              </a:rPr>
              <a:t>计算后传送数据；无法连着读取多个扇区，需额外等待时间；</a:t>
            </a:r>
            <a:endParaRPr lang="en-US" altLang="zh-CN" sz="2800" b="1" dirty="0">
              <a:ea typeface="宋体" panose="02010600030101010101" pitchFamily="2" charset="-122"/>
            </a:endParaRPr>
          </a:p>
          <a:p>
            <a:pPr>
              <a:lnSpc>
                <a:spcPct val="150000"/>
              </a:lnSpc>
              <a:buFont typeface="Wingdings" panose="05000000000000000000" pitchFamily="2" charset="2"/>
              <a:buChar char="l"/>
            </a:pPr>
            <a:r>
              <a:rPr lang="zh-CN" altLang="en-US" sz="2800" b="1" dirty="0">
                <a:ea typeface="宋体" panose="02010600030101010101" pitchFamily="2" charset="-122"/>
              </a:rPr>
              <a:t>格式化磁盘时，以交错方式对扇区进行编号；</a:t>
            </a:r>
            <a:endParaRPr lang="en-US" altLang="zh-CN" sz="2500" b="1" dirty="0">
              <a:ea typeface="宋体" panose="02010600030101010101" pitchFamily="2" charset="-122"/>
            </a:endParaRPr>
          </a:p>
        </p:txBody>
      </p:sp>
    </p:spTree>
    <p:extLst>
      <p:ext uri="{BB962C8B-B14F-4D97-AF65-F5344CB8AC3E}">
        <p14:creationId xmlns:p14="http://schemas.microsoft.com/office/powerpoint/2010/main" val="19254470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811DE14-23D8-4D73-9823-6B05B662D740}" type="slidenum">
              <a:rPr lang="zh-CN" altLang="en-US" smtClean="0"/>
              <a:pPr/>
              <a:t>117</a:t>
            </a:fld>
            <a:endParaRPr lang="zh-CN" altLang="en-US"/>
          </a:p>
        </p:txBody>
      </p:sp>
      <p:sp>
        <p:nvSpPr>
          <p:cNvPr id="39938" name="Rectangle 2"/>
          <p:cNvSpPr>
            <a:spLocks noGrp="1" noChangeArrowheads="1"/>
          </p:cNvSpPr>
          <p:nvPr>
            <p:ph type="title"/>
          </p:nvPr>
        </p:nvSpPr>
        <p:spPr>
          <a:xfrm>
            <a:off x="1588" y="147143"/>
            <a:ext cx="9144000" cy="1143000"/>
          </a:xfrm>
        </p:spPr>
        <p:txBody>
          <a:bodyPr>
            <a:normAutofit/>
          </a:bodyPr>
          <a:lstStyle/>
          <a:p>
            <a:pPr algn="ctr" eaLnBrk="1" hangingPunct="1"/>
            <a:r>
              <a:rPr lang="zh-CN" altLang="en-US" sz="3800" b="1" dirty="0">
                <a:ea typeface="宋体" panose="02010600030101010101" pitchFamily="2" charset="-122"/>
              </a:rPr>
              <a:t>磁盘臂调度算法</a:t>
            </a:r>
            <a:r>
              <a:rPr lang="en-US" altLang="zh-CN" sz="3800" b="1" dirty="0">
                <a:ea typeface="宋体" panose="02010600030101010101" pitchFamily="2" charset="-122"/>
              </a:rPr>
              <a:t>: </a:t>
            </a:r>
            <a:br>
              <a:rPr lang="en-US" altLang="zh-CN" sz="3800" b="1" dirty="0">
                <a:ea typeface="宋体" panose="02010600030101010101" pitchFamily="2" charset="-122"/>
              </a:rPr>
            </a:br>
            <a:r>
              <a:rPr lang="en-US" altLang="zh-CN" sz="3800" b="1" dirty="0">
                <a:solidFill>
                  <a:srgbClr val="C00000"/>
                </a:solidFill>
                <a:ea typeface="宋体" panose="02010600030101010101" pitchFamily="2" charset="-122"/>
              </a:rPr>
              <a:t>(</a:t>
            </a:r>
            <a:r>
              <a:rPr lang="zh-CN" altLang="en-US" sz="3800" b="1" dirty="0">
                <a:solidFill>
                  <a:srgbClr val="C00000"/>
                </a:solidFill>
                <a:ea typeface="宋体" panose="02010600030101010101" pitchFamily="2" charset="-122"/>
              </a:rPr>
              <a:t>最短寻道优先</a:t>
            </a:r>
            <a:r>
              <a:rPr lang="en-US" altLang="zh-CN" sz="3800" b="1" dirty="0">
                <a:solidFill>
                  <a:srgbClr val="C00000"/>
                </a:solidFill>
                <a:ea typeface="宋体" panose="02010600030101010101" pitchFamily="2" charset="-122"/>
              </a:rPr>
              <a:t>, SSF)</a:t>
            </a:r>
          </a:p>
        </p:txBody>
      </p:sp>
      <p:sp>
        <p:nvSpPr>
          <p:cNvPr id="39939" name="Rectangle 3"/>
          <p:cNvSpPr>
            <a:spLocks noGrp="1" noChangeArrowheads="1"/>
          </p:cNvSpPr>
          <p:nvPr>
            <p:ph idx="1"/>
          </p:nvPr>
        </p:nvSpPr>
        <p:spPr>
          <a:xfrm>
            <a:off x="794" y="5727302"/>
            <a:ext cx="9144000" cy="685800"/>
          </a:xfrm>
        </p:spPr>
        <p:txBody>
          <a:bodyPr/>
          <a:lstStyle/>
          <a:p>
            <a:pPr algn="ctr" eaLnBrk="1" hangingPunct="1">
              <a:buFontTx/>
              <a:buNone/>
            </a:pPr>
            <a:r>
              <a:rPr lang="zh-CN" altLang="en-US" dirty="0">
                <a:ea typeface="宋体" panose="02010600030101010101" pitchFamily="2" charset="-122"/>
              </a:rPr>
              <a:t>最短寻道优先磁盘调度示意图</a:t>
            </a:r>
            <a:endParaRPr lang="en-US" altLang="zh-CN" dirty="0">
              <a:ea typeface="宋体" panose="02010600030101010101" pitchFamily="2" charset="-122"/>
            </a:endParaRPr>
          </a:p>
        </p:txBody>
      </p:sp>
      <p:pic>
        <p:nvPicPr>
          <p:cNvPr id="39940" name="Picture 6" descr="C:\B\b4\JPG\foo\5-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19" y="3012582"/>
            <a:ext cx="808355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7"/>
          <p:cNvSpPr>
            <a:spLocks noChangeArrowheads="1"/>
          </p:cNvSpPr>
          <p:nvPr/>
        </p:nvSpPr>
        <p:spPr bwMode="auto">
          <a:xfrm>
            <a:off x="2436019" y="2864944"/>
            <a:ext cx="195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ea typeface="宋体" panose="02010600030101010101" pitchFamily="2" charset="-122"/>
            </a:endParaRPr>
          </a:p>
        </p:txBody>
      </p:sp>
      <p:sp>
        <p:nvSpPr>
          <p:cNvPr id="39942" name="Text Box 8"/>
          <p:cNvSpPr txBox="1">
            <a:spLocks noChangeArrowheads="1"/>
          </p:cNvSpPr>
          <p:nvPr/>
        </p:nvSpPr>
        <p:spPr bwMode="auto">
          <a:xfrm>
            <a:off x="2373181" y="2831607"/>
            <a:ext cx="9797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dirty="0">
                <a:latin typeface="Helvetica" panose="020B0604020202020204" pitchFamily="34" charset="0"/>
                <a:ea typeface="宋体" panose="02010600030101010101" pitchFamily="2" charset="-122"/>
              </a:rPr>
              <a:t>Initial</a:t>
            </a:r>
          </a:p>
          <a:p>
            <a:pPr algn="ctr"/>
            <a:r>
              <a:rPr lang="en-US" altLang="zh-CN" dirty="0">
                <a:latin typeface="Helvetica" panose="020B0604020202020204" pitchFamily="34" charset="0"/>
                <a:ea typeface="宋体" panose="02010600030101010101" pitchFamily="2" charset="-122"/>
              </a:rPr>
              <a:t>position</a:t>
            </a:r>
            <a:endParaRPr lang="en-US" altLang="zh-CN" sz="2400" dirty="0">
              <a:ea typeface="宋体" panose="02010600030101010101" pitchFamily="2" charset="-122"/>
            </a:endParaRPr>
          </a:p>
        </p:txBody>
      </p:sp>
      <p:sp>
        <p:nvSpPr>
          <p:cNvPr id="39943" name="Text Box 10"/>
          <p:cNvSpPr txBox="1">
            <a:spLocks noChangeArrowheads="1"/>
          </p:cNvSpPr>
          <p:nvPr/>
        </p:nvSpPr>
        <p:spPr bwMode="auto">
          <a:xfrm>
            <a:off x="3459389" y="2791920"/>
            <a:ext cx="10695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dirty="0">
                <a:latin typeface="Helvetica" panose="020B0604020202020204" pitchFamily="34" charset="0"/>
                <a:ea typeface="宋体" panose="02010600030101010101" pitchFamily="2" charset="-122"/>
              </a:rPr>
              <a:t>Pending</a:t>
            </a:r>
          </a:p>
          <a:p>
            <a:pPr algn="ctr"/>
            <a:r>
              <a:rPr lang="en-US" altLang="zh-CN" dirty="0">
                <a:latin typeface="Helvetica" panose="020B0604020202020204" pitchFamily="34" charset="0"/>
                <a:ea typeface="宋体" panose="02010600030101010101" pitchFamily="2" charset="-122"/>
              </a:rPr>
              <a:t>requests</a:t>
            </a:r>
            <a:endParaRPr lang="en-US" altLang="zh-CN" dirty="0">
              <a:ea typeface="宋体" panose="02010600030101010101" pitchFamily="2" charset="-122"/>
            </a:endParaRPr>
          </a:p>
        </p:txBody>
      </p:sp>
      <p:sp>
        <p:nvSpPr>
          <p:cNvPr id="2" name="文本框 1"/>
          <p:cNvSpPr txBox="1"/>
          <p:nvPr/>
        </p:nvSpPr>
        <p:spPr>
          <a:xfrm>
            <a:off x="237870" y="1584382"/>
            <a:ext cx="8582085" cy="523220"/>
          </a:xfrm>
          <a:prstGeom prst="rect">
            <a:avLst/>
          </a:prstGeom>
          <a:noFill/>
        </p:spPr>
        <p:txBody>
          <a:bodyPr wrap="square" rtlCol="0">
            <a:spAutoFit/>
          </a:bodyPr>
          <a:lstStyle/>
          <a:p>
            <a:r>
              <a:rPr lang="zh-CN" altLang="en-US" sz="2800" dirty="0">
                <a:latin typeface="Times New Roman" panose="02020603050405020304" pitchFamily="18" charset="0"/>
                <a:cs typeface="Times New Roman" panose="02020603050405020304" pitchFamily="18" charset="0"/>
              </a:rPr>
              <a:t>假设请求到达的顺序为：</a:t>
            </a:r>
            <a:r>
              <a:rPr lang="en-US" altLang="zh-CN" sz="2800" dirty="0">
                <a:latin typeface="Times New Roman" panose="02020603050405020304" pitchFamily="18" charset="0"/>
                <a:cs typeface="Times New Roman" panose="02020603050405020304" pitchFamily="18" charset="0"/>
              </a:rPr>
              <a:t>11, 1, 36, 16, 34, 9, and 12</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0480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A074F5B-1A6B-4AC7-BA7C-558E670BFCC1}" type="slidenum">
              <a:rPr lang="zh-CN" altLang="en-US" smtClean="0"/>
              <a:pPr/>
              <a:t>118</a:t>
            </a:fld>
            <a:endParaRPr lang="zh-CN" altLang="en-US"/>
          </a:p>
        </p:txBody>
      </p:sp>
      <p:sp>
        <p:nvSpPr>
          <p:cNvPr id="40962" name="Rectangle 2"/>
          <p:cNvSpPr>
            <a:spLocks noGrp="1" noChangeArrowheads="1"/>
          </p:cNvSpPr>
          <p:nvPr>
            <p:ph type="title"/>
          </p:nvPr>
        </p:nvSpPr>
        <p:spPr>
          <a:xfrm>
            <a:off x="0" y="210730"/>
            <a:ext cx="9144000" cy="1143000"/>
          </a:xfrm>
        </p:spPr>
        <p:txBody>
          <a:bodyPr>
            <a:normAutofit/>
          </a:bodyPr>
          <a:lstStyle/>
          <a:p>
            <a:pPr algn="ctr" eaLnBrk="1" hangingPunct="1"/>
            <a:r>
              <a:rPr lang="zh-CN" altLang="en-US" sz="3800" b="1" dirty="0">
                <a:ea typeface="宋体" panose="02010600030101010101" pitchFamily="2" charset="-122"/>
              </a:rPr>
              <a:t>磁盘臂调度算法那</a:t>
            </a:r>
            <a:r>
              <a:rPr lang="en-US" altLang="zh-CN" sz="3800" b="1" dirty="0">
                <a:ea typeface="宋体" panose="02010600030101010101" pitchFamily="2" charset="-122"/>
              </a:rPr>
              <a:t>: </a:t>
            </a:r>
            <a:br>
              <a:rPr lang="en-US" altLang="zh-CN" sz="3800" b="1" dirty="0">
                <a:ea typeface="宋体" panose="02010600030101010101" pitchFamily="2" charset="-122"/>
              </a:rPr>
            </a:br>
            <a:r>
              <a:rPr lang="en-US" altLang="zh-CN" sz="3800" b="1" dirty="0">
                <a:solidFill>
                  <a:srgbClr val="C00000"/>
                </a:solidFill>
                <a:ea typeface="宋体" panose="02010600030101010101" pitchFamily="2" charset="-122"/>
              </a:rPr>
              <a:t>(</a:t>
            </a:r>
            <a:r>
              <a:rPr lang="zh-CN" altLang="en-US" sz="3800" b="1" dirty="0">
                <a:solidFill>
                  <a:srgbClr val="C00000"/>
                </a:solidFill>
                <a:ea typeface="宋体" panose="02010600030101010101" pitchFamily="2" charset="-122"/>
              </a:rPr>
              <a:t>电梯算法</a:t>
            </a:r>
            <a:r>
              <a:rPr lang="en-US" altLang="zh-CN" sz="3800" b="1" dirty="0">
                <a:solidFill>
                  <a:srgbClr val="C00000"/>
                </a:solidFill>
                <a:ea typeface="宋体" panose="02010600030101010101" pitchFamily="2" charset="-122"/>
              </a:rPr>
              <a:t>)</a:t>
            </a:r>
          </a:p>
        </p:txBody>
      </p:sp>
      <p:sp>
        <p:nvSpPr>
          <p:cNvPr id="40963" name="Rectangle 3"/>
          <p:cNvSpPr>
            <a:spLocks noGrp="1" noChangeArrowheads="1"/>
          </p:cNvSpPr>
          <p:nvPr>
            <p:ph idx="1"/>
          </p:nvPr>
        </p:nvSpPr>
        <p:spPr>
          <a:xfrm>
            <a:off x="1543844" y="5854255"/>
            <a:ext cx="7110299" cy="571500"/>
          </a:xfrm>
        </p:spPr>
        <p:txBody>
          <a:bodyPr>
            <a:normAutofit/>
          </a:bodyPr>
          <a:lstStyle/>
          <a:p>
            <a:pPr algn="ctr">
              <a:buNone/>
            </a:pPr>
            <a:r>
              <a:rPr lang="zh-CN" altLang="en-US" sz="2600" dirty="0">
                <a:ea typeface="宋体" panose="02010600030101010101" pitchFamily="2" charset="-122"/>
              </a:rPr>
              <a:t>电梯算法调度示意图</a:t>
            </a:r>
            <a:endParaRPr lang="en-US" altLang="zh-CN" sz="2600" dirty="0">
              <a:ea typeface="宋体" panose="02010600030101010101" pitchFamily="2" charset="-122"/>
            </a:endParaRPr>
          </a:p>
        </p:txBody>
      </p:sp>
      <p:pic>
        <p:nvPicPr>
          <p:cNvPr id="40964" name="Picture 6" descr="C:\B\b4\JPG\foo\5-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52" y="2578646"/>
            <a:ext cx="81597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63503" y="1499511"/>
            <a:ext cx="8582085" cy="523220"/>
          </a:xfrm>
          <a:prstGeom prst="rect">
            <a:avLst/>
          </a:prstGeom>
          <a:noFill/>
        </p:spPr>
        <p:txBody>
          <a:bodyPr wrap="square" rtlCol="0">
            <a:spAutoFit/>
          </a:bodyPr>
          <a:lstStyle/>
          <a:p>
            <a:r>
              <a:rPr lang="zh-CN" altLang="en-US" sz="2800" dirty="0">
                <a:latin typeface="Times New Roman" panose="02020603050405020304" pitchFamily="18" charset="0"/>
                <a:cs typeface="Times New Roman" panose="02020603050405020304" pitchFamily="18" charset="0"/>
              </a:rPr>
              <a:t>假设请求到达的顺序为</a:t>
            </a:r>
            <a:r>
              <a:rPr lang="zh-CN" altLang="en-US" sz="2800" dirty="0"/>
              <a:t>：</a:t>
            </a:r>
            <a:r>
              <a:rPr lang="en-US" altLang="zh-CN" sz="2800" dirty="0"/>
              <a:t>11, 1, 36, 16, 34, 9, and 12</a:t>
            </a:r>
            <a:endParaRPr lang="zh-CN" altLang="en-US" sz="2800" dirty="0"/>
          </a:p>
        </p:txBody>
      </p:sp>
    </p:spTree>
    <p:extLst>
      <p:ext uri="{BB962C8B-B14F-4D97-AF65-F5344CB8AC3E}">
        <p14:creationId xmlns:p14="http://schemas.microsoft.com/office/powerpoint/2010/main" val="32107285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A50251C3-6010-4DC1-8C89-959BCDD76D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5FFE4A0C-4678-4215-BFF9-4FE7AC6AD7F5}" type="slidenum">
              <a:rPr lang="zh-CN" altLang="en-US" sz="1400"/>
              <a:pPr eaLnBrk="1" hangingPunct="1"/>
              <a:t>119</a:t>
            </a:fld>
            <a:endParaRPr lang="en-US" altLang="zh-CN" sz="1400"/>
          </a:p>
        </p:txBody>
      </p:sp>
      <p:sp>
        <p:nvSpPr>
          <p:cNvPr id="41987" name="Rectangle 2">
            <a:extLst>
              <a:ext uri="{FF2B5EF4-FFF2-40B4-BE49-F238E27FC236}">
                <a16:creationId xmlns:a16="http://schemas.microsoft.com/office/drawing/2014/main" id="{6271839C-2393-4142-A21D-589F000F779A}"/>
              </a:ext>
            </a:extLst>
          </p:cNvPr>
          <p:cNvSpPr>
            <a:spLocks noGrp="1" noChangeArrowheads="1"/>
          </p:cNvSpPr>
          <p:nvPr>
            <p:ph type="title"/>
          </p:nvPr>
        </p:nvSpPr>
        <p:spPr>
          <a:xfrm>
            <a:off x="654844" y="244475"/>
            <a:ext cx="7772400" cy="1143000"/>
          </a:xfrm>
        </p:spPr>
        <p:txBody>
          <a:bodyPr>
            <a:normAutofit/>
          </a:bodyPr>
          <a:lstStyle/>
          <a:p>
            <a:pPr algn="ctr" eaLnBrk="1" hangingPunct="1"/>
            <a:r>
              <a:rPr lang="zh-CN" altLang="en-US" sz="3800" b="1" dirty="0">
                <a:ea typeface="宋体" panose="02010600030101010101" pitchFamily="2" charset="-122"/>
              </a:rPr>
              <a:t>时钟硬件</a:t>
            </a:r>
          </a:p>
        </p:txBody>
      </p:sp>
      <p:sp>
        <p:nvSpPr>
          <p:cNvPr id="41988" name="Rectangle 3">
            <a:extLst>
              <a:ext uri="{FF2B5EF4-FFF2-40B4-BE49-F238E27FC236}">
                <a16:creationId xmlns:a16="http://schemas.microsoft.com/office/drawing/2014/main" id="{211D3944-DED0-4D0C-BB70-E45E8EA45212}"/>
              </a:ext>
            </a:extLst>
          </p:cNvPr>
          <p:cNvSpPr>
            <a:spLocks noGrp="1" noChangeArrowheads="1"/>
          </p:cNvSpPr>
          <p:nvPr>
            <p:ph type="body" idx="1"/>
          </p:nvPr>
        </p:nvSpPr>
        <p:spPr>
          <a:xfrm>
            <a:off x="597423" y="5938838"/>
            <a:ext cx="7772400" cy="600075"/>
          </a:xfrm>
        </p:spPr>
        <p:txBody>
          <a:bodyPr/>
          <a:lstStyle/>
          <a:p>
            <a:pPr algn="ctr" eaLnBrk="1" hangingPunct="1">
              <a:buFontTx/>
              <a:buNone/>
            </a:pPr>
            <a:r>
              <a:rPr lang="zh-CN" altLang="en-US" dirty="0">
                <a:ea typeface="宋体" panose="02010600030101010101" pitchFamily="2" charset="-122"/>
              </a:rPr>
              <a:t>可编程的时钟</a:t>
            </a:r>
          </a:p>
        </p:txBody>
      </p:sp>
      <p:pic>
        <p:nvPicPr>
          <p:cNvPr id="41989" name="Picture 5" descr="5-31">
            <a:extLst>
              <a:ext uri="{FF2B5EF4-FFF2-40B4-BE49-F238E27FC236}">
                <a16:creationId xmlns:a16="http://schemas.microsoft.com/office/drawing/2014/main" id="{366D2C61-98FA-4F98-A6FF-1781A488F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661" y="3073905"/>
            <a:ext cx="6951178" cy="228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99FB3F5-754C-40BD-AEC2-5C7D8A2AB329}"/>
              </a:ext>
            </a:extLst>
          </p:cNvPr>
          <p:cNvSpPr txBox="1">
            <a:spLocks noChangeArrowheads="1"/>
          </p:cNvSpPr>
          <p:nvPr/>
        </p:nvSpPr>
        <p:spPr>
          <a:xfrm>
            <a:off x="597423" y="1498545"/>
            <a:ext cx="7772400" cy="2632439"/>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l"/>
            </a:pPr>
            <a:r>
              <a:rPr lang="en-US" altLang="zh-CN" dirty="0">
                <a:ea typeface="宋体" panose="02010600030101010101" pitchFamily="2" charset="-122"/>
              </a:rPr>
              <a:t> </a:t>
            </a:r>
            <a:r>
              <a:rPr lang="zh-CN" altLang="en-US" dirty="0">
                <a:ea typeface="宋体" panose="02010600030101010101" pitchFamily="2" charset="-122"/>
              </a:rPr>
              <a:t>石英晶体产生周期性的信号（几百兆赫兹）</a:t>
            </a:r>
            <a:endParaRPr lang="en-US" altLang="zh-CN" dirty="0">
              <a:ea typeface="宋体" panose="02010600030101010101" pitchFamily="2" charset="-122"/>
            </a:endParaRPr>
          </a:p>
          <a:p>
            <a:pPr>
              <a:buFont typeface="Wingdings" panose="05000000000000000000" pitchFamily="2" charset="2"/>
              <a:buChar char="l"/>
            </a:pPr>
            <a:r>
              <a:rPr lang="en-US" altLang="zh-CN" dirty="0">
                <a:ea typeface="宋体" panose="02010600030101010101" pitchFamily="2" charset="-122"/>
              </a:rPr>
              <a:t> </a:t>
            </a:r>
            <a:r>
              <a:rPr lang="zh-CN" altLang="en-US" dirty="0">
                <a:ea typeface="宋体" panose="02010600030101010101" pitchFamily="2" charset="-122"/>
              </a:rPr>
              <a:t>两种模式</a:t>
            </a:r>
            <a:r>
              <a:rPr lang="en-US" altLang="zh-CN" dirty="0">
                <a:ea typeface="宋体" panose="02010600030101010101" pitchFamily="2" charset="-122"/>
              </a:rPr>
              <a:t>:</a:t>
            </a:r>
            <a:r>
              <a:rPr lang="zh-CN" altLang="en-US" dirty="0">
                <a:ea typeface="宋体" panose="02010600030101010101" pitchFamily="2" charset="-122"/>
              </a:rPr>
              <a:t>一次完成模式，方波模式。</a:t>
            </a:r>
            <a:endParaRPr lang="en-US" altLang="zh-CN" dirty="0">
              <a:ea typeface="宋体" panose="02010600030101010101" pitchFamily="2" charset="-122"/>
            </a:endParaRPr>
          </a:p>
          <a:p>
            <a:pPr>
              <a:buFont typeface="Wingdings" panose="05000000000000000000" pitchFamily="2" charset="2"/>
              <a:buChar char="l"/>
            </a:pPr>
            <a:r>
              <a:rPr lang="en-US" altLang="zh-CN" dirty="0">
                <a:ea typeface="宋体" panose="02010600030101010101" pitchFamily="2" charset="-122"/>
              </a:rPr>
              <a:t> </a:t>
            </a:r>
            <a:r>
              <a:rPr lang="zh-CN" altLang="en-US" dirty="0">
                <a:ea typeface="宋体" panose="02010600030101010101" pitchFamily="2" charset="-122"/>
              </a:rPr>
              <a:t>时钟滴答</a:t>
            </a:r>
            <a:r>
              <a:rPr lang="en-US" altLang="zh-CN" dirty="0">
                <a:ea typeface="宋体" panose="02010600030101010101" pitchFamily="2" charset="-122"/>
              </a:rPr>
              <a:t>: </a:t>
            </a:r>
            <a:r>
              <a:rPr lang="zh-CN" altLang="en-US" dirty="0">
                <a:ea typeface="宋体" panose="02010600030101010101" pitchFamily="2" charset="-122"/>
              </a:rPr>
              <a:t>由可编程时钟产生的周期性中断。</a:t>
            </a:r>
            <a:endParaRPr lang="en-US" altLang="zh-CN" dirty="0">
              <a:ea typeface="宋体" panose="02010600030101010101" pitchFamily="2" charset="-122"/>
            </a:endParaRPr>
          </a:p>
          <a:p>
            <a:pPr>
              <a:buFont typeface="Wingdings" panose="05000000000000000000" pitchFamily="2" charset="2"/>
              <a:buChar char="l"/>
            </a:pPr>
            <a:endParaRPr lang="zh-CN" altLang="en-US" dirty="0">
              <a:ea typeface="宋体" panose="02010600030101010101" pitchFamily="2" charset="-122"/>
            </a:endParaRPr>
          </a:p>
        </p:txBody>
      </p:sp>
    </p:spTree>
    <p:extLst>
      <p:ext uri="{BB962C8B-B14F-4D97-AF65-F5344CB8AC3E}">
        <p14:creationId xmlns:p14="http://schemas.microsoft.com/office/powerpoint/2010/main" val="3572097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6B53F66-81F5-4879-8A96-75CED7C98395}" type="slidenum">
              <a:rPr lang="zh-CN" altLang="en-US" sz="1400">
                <a:latin typeface="微软雅黑" panose="020B0503020204020204" pitchFamily="34" charset="-122"/>
                <a:ea typeface="微软雅黑" panose="020B0503020204020204" pitchFamily="34" charset="-122"/>
              </a:rPr>
              <a:pPr algn="r" eaLnBrk="1" hangingPunct="1"/>
              <a:t>12</a:t>
            </a:fld>
            <a:endParaRPr lang="en-US" sz="1400">
              <a:latin typeface="微软雅黑" panose="020B0503020204020204" pitchFamily="34" charset="-122"/>
              <a:ea typeface="微软雅黑" panose="020B0503020204020204" pitchFamily="34" charset="-122"/>
            </a:endParaRPr>
          </a:p>
        </p:txBody>
      </p:sp>
      <p:sp>
        <p:nvSpPr>
          <p:cNvPr id="20483" name="Rectangle 2"/>
          <p:cNvSpPr>
            <a:spLocks noGrp="1" noChangeArrowheads="1"/>
          </p:cNvSpPr>
          <p:nvPr>
            <p:ph type="title" idx="4294967295"/>
          </p:nvPr>
        </p:nvSpPr>
        <p:spPr>
          <a:xfrm>
            <a:off x="806784" y="93663"/>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线程</a:t>
            </a:r>
            <a:endParaRPr lang="en-US" altLang="zh-CN" sz="3800" b="1" dirty="0">
              <a:latin typeface="微软雅黑" panose="020B0503020204020204" pitchFamily="34" charset="-122"/>
              <a:ea typeface="微软雅黑" panose="020B0503020204020204" pitchFamily="34" charset="-122"/>
            </a:endParaRPr>
          </a:p>
        </p:txBody>
      </p:sp>
      <p:sp>
        <p:nvSpPr>
          <p:cNvPr id="20484" name="Rectangle 3"/>
          <p:cNvSpPr>
            <a:spLocks noGrp="1" noChangeArrowheads="1"/>
          </p:cNvSpPr>
          <p:nvPr>
            <p:ph type="body" idx="4294967295"/>
          </p:nvPr>
        </p:nvSpPr>
        <p:spPr>
          <a:xfrm>
            <a:off x="677225" y="1418300"/>
            <a:ext cx="7775575" cy="4879975"/>
          </a:xfrm>
        </p:spPr>
        <p:txBody>
          <a:bodyPr>
            <a:normAutofit/>
          </a:bodyPr>
          <a:lstStyle/>
          <a:p>
            <a:pPr eaLnBrk="1" hangingPunct="1">
              <a:lnSpc>
                <a:spcPct val="90000"/>
              </a:lnSpc>
              <a:buFont typeface="Wingdings" panose="05000000000000000000" pitchFamily="2" charset="2"/>
              <a:buChar char="l"/>
            </a:pPr>
            <a:r>
              <a:rPr lang="zh-CN" altLang="en-US" sz="3000" b="1" dirty="0">
                <a:latin typeface="微软雅黑" panose="020B0503020204020204" pitchFamily="34" charset="-122"/>
                <a:ea typeface="微软雅黑" panose="020B0503020204020204" pitchFamily="34" charset="-122"/>
              </a:rPr>
              <a:t>为什么需要线程</a:t>
            </a:r>
            <a:r>
              <a:rPr lang="en-US" sz="3000" b="1" dirty="0">
                <a:latin typeface="微软雅黑" panose="020B0503020204020204" pitchFamily="34" charset="-122"/>
                <a:ea typeface="微软雅黑" panose="020B0503020204020204" pitchFamily="34" charset="-122"/>
              </a:rPr>
              <a:t>?</a:t>
            </a:r>
          </a:p>
          <a:p>
            <a:pPr lvl="1" eaLnBrk="1" hangingPunct="1">
              <a:lnSpc>
                <a:spcPct val="150000"/>
              </a:lnSpc>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响应时间</a:t>
            </a:r>
            <a:r>
              <a:rPr lang="en-US"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多个任务可以同时进行。</a:t>
            </a:r>
            <a:endParaRPr lang="en-US" sz="2400" dirty="0">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资源共享</a:t>
            </a:r>
            <a:r>
              <a:rPr lang="en-US"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线程间可以共享变量等资源。</a:t>
            </a:r>
            <a:endParaRPr lang="en-US" sz="2400" dirty="0">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经济</a:t>
            </a:r>
            <a:r>
              <a:rPr lang="en-US"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线程更容易创建和销毁。</a:t>
            </a:r>
            <a:endParaRPr lang="en-US" sz="2400" dirty="0">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在多核架构计算机上有用。</a:t>
            </a:r>
            <a:endParaRPr 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32965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DA59822E-6A69-4231-A74F-2024250F0D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F1F3F912-4D31-466C-BC1A-ABF0B856D8B5}" type="slidenum">
              <a:rPr lang="zh-CN" altLang="en-US" sz="1400"/>
              <a:pPr eaLnBrk="1" hangingPunct="1"/>
              <a:t>120</a:t>
            </a:fld>
            <a:endParaRPr lang="en-US" altLang="zh-CN" sz="1400"/>
          </a:p>
        </p:txBody>
      </p:sp>
      <p:sp>
        <p:nvSpPr>
          <p:cNvPr id="43011" name="Rectangle 2">
            <a:extLst>
              <a:ext uri="{FF2B5EF4-FFF2-40B4-BE49-F238E27FC236}">
                <a16:creationId xmlns:a16="http://schemas.microsoft.com/office/drawing/2014/main" id="{BECAB302-85BF-4DA0-8BF5-85C5A5BA61FB}"/>
              </a:ext>
            </a:extLst>
          </p:cNvPr>
          <p:cNvSpPr>
            <a:spLocks noGrp="1" noChangeArrowheads="1"/>
          </p:cNvSpPr>
          <p:nvPr>
            <p:ph type="title"/>
          </p:nvPr>
        </p:nvSpPr>
        <p:spPr>
          <a:xfrm>
            <a:off x="661127" y="136524"/>
            <a:ext cx="7888070" cy="1325563"/>
          </a:xfrm>
        </p:spPr>
        <p:txBody>
          <a:bodyPr>
            <a:normAutofit/>
          </a:bodyPr>
          <a:lstStyle/>
          <a:p>
            <a:pPr algn="ctr" eaLnBrk="1" hangingPunct="1"/>
            <a:r>
              <a:rPr lang="zh-CN" altLang="en-US" sz="3800" b="1" dirty="0">
                <a:ea typeface="宋体" panose="02010600030101010101" pitchFamily="2" charset="-122"/>
              </a:rPr>
              <a:t>时钟软件</a:t>
            </a:r>
          </a:p>
        </p:txBody>
      </p:sp>
      <p:sp>
        <p:nvSpPr>
          <p:cNvPr id="43012" name="Rectangle 3">
            <a:extLst>
              <a:ext uri="{FF2B5EF4-FFF2-40B4-BE49-F238E27FC236}">
                <a16:creationId xmlns:a16="http://schemas.microsoft.com/office/drawing/2014/main" id="{D6282AB3-BD27-4011-B67A-0FB2EAD30E02}"/>
              </a:ext>
            </a:extLst>
          </p:cNvPr>
          <p:cNvSpPr>
            <a:spLocks noGrp="1" noChangeArrowheads="1"/>
          </p:cNvSpPr>
          <p:nvPr>
            <p:ph type="body" idx="1"/>
          </p:nvPr>
        </p:nvSpPr>
        <p:spPr>
          <a:xfrm>
            <a:off x="517852" y="5922133"/>
            <a:ext cx="7772400" cy="485775"/>
          </a:xfrm>
        </p:spPr>
        <p:txBody>
          <a:bodyPr>
            <a:normAutofit/>
          </a:bodyPr>
          <a:lstStyle/>
          <a:p>
            <a:pPr algn="ctr" eaLnBrk="1" hangingPunct="1">
              <a:lnSpc>
                <a:spcPct val="90000"/>
              </a:lnSpc>
              <a:buFontTx/>
              <a:buNone/>
            </a:pPr>
            <a:r>
              <a:rPr lang="zh-CN" altLang="en-US" sz="2400" dirty="0">
                <a:ea typeface="宋体" panose="02010600030101010101" pitchFamily="2" charset="-122"/>
              </a:rPr>
              <a:t>维护日时间的三种方法</a:t>
            </a:r>
            <a:endParaRPr lang="en-US" altLang="zh-CN" sz="2400" dirty="0">
              <a:ea typeface="宋体" panose="02010600030101010101" pitchFamily="2" charset="-122"/>
            </a:endParaRPr>
          </a:p>
        </p:txBody>
      </p:sp>
      <p:pic>
        <p:nvPicPr>
          <p:cNvPr id="43013" name="Picture 5" descr="5-32">
            <a:extLst>
              <a:ext uri="{FF2B5EF4-FFF2-40B4-BE49-F238E27FC236}">
                <a16:creationId xmlns:a16="http://schemas.microsoft.com/office/drawing/2014/main" id="{A833D7A5-1AE3-4040-88DE-64A1FA74F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262" y="3685921"/>
            <a:ext cx="7372958" cy="19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0DFE372B-B1FF-4D75-BFF1-C14F3F035F41}"/>
              </a:ext>
            </a:extLst>
          </p:cNvPr>
          <p:cNvSpPr txBox="1"/>
          <p:nvPr/>
        </p:nvSpPr>
        <p:spPr>
          <a:xfrm>
            <a:off x="465293" y="1462087"/>
            <a:ext cx="7926149" cy="243143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dirty="0">
                <a:latin typeface="Times New Roman" panose="02020603050405020304" pitchFamily="18" charset="0"/>
                <a:cs typeface="Times New Roman" panose="02020603050405020304" pitchFamily="18" charset="0"/>
              </a:rPr>
              <a:t>时钟驱动的功能</a:t>
            </a: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维护日时间；</a:t>
            </a: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防止进程超时运行；</a:t>
            </a: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处理用户进程提出的报警系统调用</a:t>
            </a:r>
            <a:r>
              <a:rPr lang="en-US" altLang="zh-CN" sz="2400" dirty="0">
                <a:latin typeface="Times New Roman" panose="02020603050405020304" pitchFamily="18" charset="0"/>
                <a:cs typeface="Times New Roman" panose="02020603050405020304" pitchFamily="18" charset="0"/>
              </a:rPr>
              <a:t>(e.g., ACK)</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其他</a:t>
            </a:r>
            <a:endParaRPr lang="en-US" altLang="zh-CN" sz="24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57670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9F59B13C-E32B-40E5-8E70-D67CFAC0EE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1590ADB8-7E61-4CA2-B584-53281F95F9EF}" type="slidenum">
              <a:rPr lang="zh-CN" altLang="en-US" sz="1400"/>
              <a:pPr eaLnBrk="1" hangingPunct="1"/>
              <a:t>121</a:t>
            </a:fld>
            <a:endParaRPr lang="en-US" altLang="zh-CN" sz="1400"/>
          </a:p>
        </p:txBody>
      </p:sp>
      <p:sp>
        <p:nvSpPr>
          <p:cNvPr id="58371" name="Rectangle 2">
            <a:extLst>
              <a:ext uri="{FF2B5EF4-FFF2-40B4-BE49-F238E27FC236}">
                <a16:creationId xmlns:a16="http://schemas.microsoft.com/office/drawing/2014/main" id="{888B8571-6862-4D8E-A440-473C1B1D1781}"/>
              </a:ext>
            </a:extLst>
          </p:cNvPr>
          <p:cNvSpPr>
            <a:spLocks noGrp="1" noChangeArrowheads="1"/>
          </p:cNvSpPr>
          <p:nvPr>
            <p:ph type="title"/>
          </p:nvPr>
        </p:nvSpPr>
        <p:spPr>
          <a:xfrm>
            <a:off x="658019" y="142875"/>
            <a:ext cx="7772400" cy="901700"/>
          </a:xfrm>
        </p:spPr>
        <p:txBody>
          <a:bodyPr>
            <a:normAutofit/>
          </a:bodyPr>
          <a:lstStyle/>
          <a:p>
            <a:pPr algn="ctr" eaLnBrk="1" hangingPunct="1"/>
            <a:r>
              <a:rPr lang="zh-CN" altLang="en-US" sz="3800" b="1" dirty="0">
                <a:ea typeface="宋体" panose="02010600030101010101" pitchFamily="2" charset="-122"/>
              </a:rPr>
              <a:t>电源管理 (1)</a:t>
            </a:r>
          </a:p>
        </p:txBody>
      </p:sp>
      <p:sp>
        <p:nvSpPr>
          <p:cNvPr id="58372" name="Rectangle 3">
            <a:extLst>
              <a:ext uri="{FF2B5EF4-FFF2-40B4-BE49-F238E27FC236}">
                <a16:creationId xmlns:a16="http://schemas.microsoft.com/office/drawing/2014/main" id="{ACA4091B-C2EC-4164-AE00-51C5B7A7CC91}"/>
              </a:ext>
            </a:extLst>
          </p:cNvPr>
          <p:cNvSpPr>
            <a:spLocks noGrp="1" noChangeArrowheads="1"/>
          </p:cNvSpPr>
          <p:nvPr>
            <p:ph type="body" idx="1"/>
          </p:nvPr>
        </p:nvSpPr>
        <p:spPr>
          <a:xfrm>
            <a:off x="-27781" y="4544732"/>
            <a:ext cx="9144000" cy="885825"/>
          </a:xfrm>
        </p:spPr>
        <p:txBody>
          <a:bodyPr/>
          <a:lstStyle/>
          <a:p>
            <a:pPr algn="ctr">
              <a:buNone/>
            </a:pPr>
            <a:r>
              <a:rPr lang="zh-CN" altLang="en-US" dirty="0">
                <a:ea typeface="宋体" panose="02010600030101010101" pitchFamily="2" charset="-122"/>
              </a:rPr>
              <a:t>不同类型的计算机部件的电源消耗</a:t>
            </a:r>
          </a:p>
        </p:txBody>
      </p:sp>
      <p:sp>
        <p:nvSpPr>
          <p:cNvPr id="7" name="Rectangle 3">
            <a:extLst>
              <a:ext uri="{FF2B5EF4-FFF2-40B4-BE49-F238E27FC236}">
                <a16:creationId xmlns:a16="http://schemas.microsoft.com/office/drawing/2014/main" id="{26F084EC-77D8-403E-A557-0973334E43ED}"/>
              </a:ext>
            </a:extLst>
          </p:cNvPr>
          <p:cNvSpPr txBox="1">
            <a:spLocks noChangeArrowheads="1"/>
          </p:cNvSpPr>
          <p:nvPr/>
        </p:nvSpPr>
        <p:spPr>
          <a:xfrm>
            <a:off x="602857" y="5109826"/>
            <a:ext cx="8112265" cy="1477091"/>
          </a:xfrm>
          <a:prstGeom prst="rect">
            <a:avLst/>
          </a:prstGeom>
        </p:spPr>
        <p:txBody>
          <a:bodyPr vert="horz" lIns="91440" tIns="45720" rIns="91440" bIns="45720" rtlCol="0">
            <a:no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Tx/>
              <a:buNone/>
            </a:pPr>
            <a:r>
              <a:rPr lang="zh-CN" altLang="en-US" sz="2800" dirty="0">
                <a:ea typeface="宋体" panose="02010600030101010101" pitchFamily="2" charset="-122"/>
              </a:rPr>
              <a:t>省电的最常用办法是将设备设计成具有多种状态：</a:t>
            </a:r>
            <a:r>
              <a:rPr lang="en-US" altLang="zh-CN" sz="2800" dirty="0">
                <a:ea typeface="宋体" panose="02010600030101010101" pitchFamily="2" charset="-122"/>
              </a:rPr>
              <a:t> </a:t>
            </a:r>
            <a:r>
              <a:rPr lang="zh-CN" altLang="en-US" sz="2800" dirty="0">
                <a:ea typeface="宋体" panose="02010600030101010101" pitchFamily="2" charset="-122"/>
              </a:rPr>
              <a:t>工作、睡眠、休眠和关闭。</a:t>
            </a:r>
            <a:endParaRPr lang="zh-CN" altLang="en-US" sz="2800" dirty="0">
              <a:solidFill>
                <a:srgbClr val="FF0000"/>
              </a:solidFill>
              <a:ea typeface="宋体" panose="02010600030101010101" pitchFamily="2" charset="-122"/>
            </a:endParaRPr>
          </a:p>
        </p:txBody>
      </p:sp>
      <p:graphicFrame>
        <p:nvGraphicFramePr>
          <p:cNvPr id="8" name="表格 7">
            <a:extLst>
              <a:ext uri="{FF2B5EF4-FFF2-40B4-BE49-F238E27FC236}">
                <a16:creationId xmlns:a16="http://schemas.microsoft.com/office/drawing/2014/main" id="{0687153F-139E-47DD-8526-79399B099F7E}"/>
              </a:ext>
            </a:extLst>
          </p:cNvPr>
          <p:cNvGraphicFramePr>
            <a:graphicFrameLocks noGrp="1"/>
          </p:cNvGraphicFramePr>
          <p:nvPr/>
        </p:nvGraphicFramePr>
        <p:xfrm>
          <a:off x="1022702" y="1290385"/>
          <a:ext cx="6762750" cy="2971800"/>
        </p:xfrm>
        <a:graphic>
          <a:graphicData uri="http://schemas.openxmlformats.org/drawingml/2006/table">
            <a:tbl>
              <a:tblPr/>
              <a:tblGrid>
                <a:gridCol w="2032000">
                  <a:extLst>
                    <a:ext uri="{9D8B030D-6E8A-4147-A177-3AD203B41FA5}">
                      <a16:colId xmlns:a16="http://schemas.microsoft.com/office/drawing/2014/main" val="1199514700"/>
                    </a:ext>
                  </a:extLst>
                </a:gridCol>
                <a:gridCol w="2032000">
                  <a:extLst>
                    <a:ext uri="{9D8B030D-6E8A-4147-A177-3AD203B41FA5}">
                      <a16:colId xmlns:a16="http://schemas.microsoft.com/office/drawing/2014/main" val="2968640680"/>
                    </a:ext>
                  </a:extLst>
                </a:gridCol>
                <a:gridCol w="2698750">
                  <a:extLst>
                    <a:ext uri="{9D8B030D-6E8A-4147-A177-3AD203B41FA5}">
                      <a16:colId xmlns:a16="http://schemas.microsoft.com/office/drawing/2014/main" val="3771477812"/>
                    </a:ext>
                  </a:extLst>
                </a:gridCol>
              </a:tblGrid>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设备</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Li  </a:t>
                      </a:r>
                      <a:r>
                        <a:rPr kumimoji="0" lang="zh-CN" altLang="en-US" sz="1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等</a:t>
                      </a:r>
                      <a:r>
                        <a:rPr kumimoji="0" lang="en-US" altLang="zh-CN" sz="1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(1994)</a:t>
                      </a:r>
                      <a:endParaRPr kumimoji="0" lang="zh-CN" altLang="en-US" sz="1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Lorch</a:t>
                      </a:r>
                      <a:r>
                        <a:rPr kumimoji="0" lang="zh-CN" altLang="en-US" sz="1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和</a:t>
                      </a:r>
                      <a:r>
                        <a:rPr kumimoji="0" lang="en-US" altLang="zh-CN" sz="1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Smith(1998)</a:t>
                      </a:r>
                      <a:endParaRPr kumimoji="0" lang="zh-CN" altLang="en-US" sz="1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993573219"/>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显示</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68%</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39%</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2884905762"/>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CPU</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12%</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18%</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3933260924"/>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硬盘</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20%</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12%</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4209532505"/>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调制解调器</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6%</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2727913751"/>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声音</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3260789626"/>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内存</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0.5%</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24204455"/>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其他</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22%</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723648114"/>
                  </a:ext>
                </a:extLst>
              </a:tr>
            </a:tbl>
          </a:graphicData>
        </a:graphic>
      </p:graphicFrame>
    </p:spTree>
    <p:extLst>
      <p:ext uri="{BB962C8B-B14F-4D97-AF65-F5344CB8AC3E}">
        <p14:creationId xmlns:p14="http://schemas.microsoft.com/office/powerpoint/2010/main" val="3477982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1AAE032C-7A9E-4B92-863F-229467F695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9659A963-B52B-41C4-81CC-56FD33467E2E}" type="slidenum">
              <a:rPr lang="zh-CN" altLang="en-US" sz="1400"/>
              <a:pPr eaLnBrk="1" hangingPunct="1"/>
              <a:t>122</a:t>
            </a:fld>
            <a:endParaRPr lang="en-US" altLang="zh-CN" sz="1400"/>
          </a:p>
        </p:txBody>
      </p:sp>
      <p:sp>
        <p:nvSpPr>
          <p:cNvPr id="59395" name="Rectangle 2">
            <a:extLst>
              <a:ext uri="{FF2B5EF4-FFF2-40B4-BE49-F238E27FC236}">
                <a16:creationId xmlns:a16="http://schemas.microsoft.com/office/drawing/2014/main" id="{35AA8F72-280C-490A-932A-CB1525D3FB0B}"/>
              </a:ext>
            </a:extLst>
          </p:cNvPr>
          <p:cNvSpPr>
            <a:spLocks noGrp="1" noChangeArrowheads="1"/>
          </p:cNvSpPr>
          <p:nvPr>
            <p:ph type="title"/>
          </p:nvPr>
        </p:nvSpPr>
        <p:spPr>
          <a:xfrm>
            <a:off x="636697" y="136524"/>
            <a:ext cx="7888070" cy="1325563"/>
          </a:xfrm>
        </p:spPr>
        <p:txBody>
          <a:bodyPr/>
          <a:lstStyle/>
          <a:p>
            <a:pPr algn="ctr"/>
            <a:r>
              <a:rPr lang="zh-CN" altLang="en-US" sz="3600" b="1" dirty="0">
                <a:ea typeface="宋体" panose="02010600030101010101" pitchFamily="2" charset="-122"/>
              </a:rPr>
              <a:t>电源管理 (</a:t>
            </a:r>
            <a:r>
              <a:rPr lang="en-US" altLang="zh-CN" sz="3600" b="1" dirty="0">
                <a:ea typeface="宋体" panose="02010600030101010101" pitchFamily="2" charset="-122"/>
              </a:rPr>
              <a:t>2</a:t>
            </a:r>
            <a:r>
              <a:rPr lang="zh-CN" altLang="en-US" sz="3600" b="1" dirty="0">
                <a:ea typeface="宋体" panose="02010600030101010101" pitchFamily="2" charset="-122"/>
              </a:rPr>
              <a:t>)</a:t>
            </a:r>
            <a:endParaRPr lang="zh-CN" altLang="en-US" dirty="0">
              <a:ea typeface="宋体" panose="02010600030101010101" pitchFamily="2" charset="-122"/>
            </a:endParaRPr>
          </a:p>
        </p:txBody>
      </p:sp>
      <p:sp>
        <p:nvSpPr>
          <p:cNvPr id="59396" name="Rectangle 3">
            <a:extLst>
              <a:ext uri="{FF2B5EF4-FFF2-40B4-BE49-F238E27FC236}">
                <a16:creationId xmlns:a16="http://schemas.microsoft.com/office/drawing/2014/main" id="{87793B2C-21B7-43E4-B112-0E50A35E144D}"/>
              </a:ext>
            </a:extLst>
          </p:cNvPr>
          <p:cNvSpPr>
            <a:spLocks noGrp="1" noChangeArrowheads="1"/>
          </p:cNvSpPr>
          <p:nvPr>
            <p:ph type="body" idx="1"/>
          </p:nvPr>
        </p:nvSpPr>
        <p:spPr>
          <a:xfrm>
            <a:off x="1316429" y="4643621"/>
            <a:ext cx="5545617" cy="947976"/>
          </a:xfrm>
        </p:spPr>
        <p:txBody>
          <a:bodyPr>
            <a:normAutofit/>
          </a:bodyPr>
          <a:lstStyle/>
          <a:p>
            <a:pPr marL="0" indent="0">
              <a:buNone/>
            </a:pPr>
            <a:r>
              <a:rPr lang="en-US" altLang="zh-CN" dirty="0">
                <a:ea typeface="宋体" panose="02010600030101010101" pitchFamily="2" charset="-122"/>
              </a:rPr>
              <a:t>(a) </a:t>
            </a:r>
            <a:r>
              <a:rPr lang="zh-CN" altLang="en-US" dirty="0">
                <a:ea typeface="宋体" panose="02010600030101010101" pitchFamily="2" charset="-122"/>
              </a:rPr>
              <a:t>以全时钟速度运行时</a:t>
            </a:r>
            <a:endParaRPr lang="en-US" altLang="zh-CN" dirty="0">
              <a:ea typeface="宋体" panose="02010600030101010101" pitchFamily="2" charset="-122"/>
            </a:endParaRPr>
          </a:p>
          <a:p>
            <a:pPr marL="0" indent="0">
              <a:buNone/>
            </a:pPr>
            <a:r>
              <a:rPr lang="en-US" altLang="zh-CN" dirty="0">
                <a:ea typeface="宋体" panose="02010600030101010101" pitchFamily="2" charset="-122"/>
              </a:rPr>
              <a:t>(b) </a:t>
            </a:r>
            <a:r>
              <a:rPr lang="zh-CN" altLang="en-US" dirty="0">
                <a:ea typeface="宋体" panose="02010600030101010101" pitchFamily="2" charset="-122"/>
              </a:rPr>
              <a:t>电压减半</a:t>
            </a:r>
            <a:r>
              <a:rPr lang="en-US" altLang="zh-CN" dirty="0">
                <a:ea typeface="宋体" panose="02010600030101010101" pitchFamily="2" charset="-122"/>
              </a:rPr>
              <a:t> ,</a:t>
            </a:r>
            <a:r>
              <a:rPr lang="zh-CN" altLang="en-US" dirty="0">
                <a:ea typeface="宋体" panose="02010600030101010101" pitchFamily="2" charset="-122"/>
              </a:rPr>
              <a:t>时钟速度减半</a:t>
            </a:r>
            <a:r>
              <a:rPr lang="en-US" altLang="zh-CN" dirty="0">
                <a:ea typeface="宋体" panose="02010600030101010101" pitchFamily="2" charset="-122"/>
              </a:rPr>
              <a:t> ,</a:t>
            </a:r>
            <a:r>
              <a:rPr lang="zh-CN" altLang="en-US" dirty="0">
                <a:ea typeface="宋体" panose="02010600030101010101" pitchFamily="2" charset="-122"/>
              </a:rPr>
              <a:t>功耗减少到1/4</a:t>
            </a:r>
            <a:endParaRPr lang="en-US" altLang="zh-CN" sz="2800" dirty="0">
              <a:ea typeface="宋体" panose="02010600030101010101" pitchFamily="2" charset="-122"/>
            </a:endParaRPr>
          </a:p>
        </p:txBody>
      </p:sp>
      <p:pic>
        <p:nvPicPr>
          <p:cNvPr id="59397" name="Picture 6" descr="5-51">
            <a:extLst>
              <a:ext uri="{FF2B5EF4-FFF2-40B4-BE49-F238E27FC236}">
                <a16:creationId xmlns:a16="http://schemas.microsoft.com/office/drawing/2014/main" id="{21AAF9F3-AC62-4202-899F-D997FAF55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57" y="1964313"/>
            <a:ext cx="775335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5329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A1AE2B31-F8E7-4DD0-90F4-6AA6064A8B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4D03DE7B-A197-443F-9726-181DA2D7C093}" type="slidenum">
              <a:rPr lang="zh-CN" altLang="en-US" sz="1400"/>
              <a:pPr eaLnBrk="1" hangingPunct="1"/>
              <a:t>123</a:t>
            </a:fld>
            <a:endParaRPr lang="en-US" altLang="zh-CN" sz="1400"/>
          </a:p>
        </p:txBody>
      </p:sp>
      <p:sp>
        <p:nvSpPr>
          <p:cNvPr id="60420" name="Rectangle 3">
            <a:extLst>
              <a:ext uri="{FF2B5EF4-FFF2-40B4-BE49-F238E27FC236}">
                <a16:creationId xmlns:a16="http://schemas.microsoft.com/office/drawing/2014/main" id="{046BE769-7F0F-4CF8-8B31-43ADC4187F31}"/>
              </a:ext>
            </a:extLst>
          </p:cNvPr>
          <p:cNvSpPr>
            <a:spLocks noGrp="1" noChangeArrowheads="1"/>
          </p:cNvSpPr>
          <p:nvPr>
            <p:ph type="body" idx="1"/>
          </p:nvPr>
        </p:nvSpPr>
        <p:spPr>
          <a:xfrm>
            <a:off x="517122" y="1462087"/>
            <a:ext cx="8111346" cy="4829175"/>
          </a:xfrm>
        </p:spPr>
        <p:txBody>
          <a:bodyPr>
            <a:normAutofit/>
          </a:bodyPr>
          <a:lstStyle/>
          <a:p>
            <a:pPr>
              <a:buFont typeface="Wingdings" panose="05000000000000000000" pitchFamily="2" charset="2"/>
              <a:buChar char="l"/>
            </a:pPr>
            <a:r>
              <a:rPr lang="zh-CN" altLang="en-US" sz="2800" dirty="0">
                <a:ea typeface="宋体" panose="02010600030101010101" pitchFamily="2" charset="-122"/>
              </a:rPr>
              <a:t> 减少程序使用电量的方法</a:t>
            </a:r>
            <a:endParaRPr lang="en-US" altLang="zh-CN" sz="2800" dirty="0">
              <a:ea typeface="宋体" panose="02010600030101010101" pitchFamily="2" charset="-122"/>
            </a:endParaRPr>
          </a:p>
          <a:p>
            <a:pPr lvl="1"/>
            <a:r>
              <a:rPr lang="zh-CN" altLang="en-US" sz="3200" dirty="0">
                <a:ea typeface="宋体" panose="02010600030101010101" pitchFamily="2" charset="-122"/>
              </a:rPr>
              <a:t>将彩色输出改为黑白</a:t>
            </a:r>
            <a:endParaRPr lang="en-US" altLang="zh-CN" sz="3200" dirty="0">
              <a:ea typeface="宋体" panose="02010600030101010101" pitchFamily="2" charset="-122"/>
            </a:endParaRPr>
          </a:p>
          <a:p>
            <a:pPr lvl="1"/>
            <a:r>
              <a:rPr lang="zh-CN" altLang="en-US" sz="3200" dirty="0">
                <a:ea typeface="宋体" panose="02010600030101010101" pitchFamily="2" charset="-122"/>
              </a:rPr>
              <a:t>利用无线通信调用其他设备完成任务</a:t>
            </a:r>
            <a:endParaRPr lang="en-US" altLang="zh-CN" sz="3200" dirty="0">
              <a:ea typeface="宋体" panose="02010600030101010101" pitchFamily="2" charset="-122"/>
            </a:endParaRPr>
          </a:p>
          <a:p>
            <a:pPr lvl="1"/>
            <a:r>
              <a:rPr lang="zh-CN" altLang="en-US" sz="3200" dirty="0">
                <a:ea typeface="宋体" panose="02010600030101010101" pitchFamily="2" charset="-122"/>
              </a:rPr>
              <a:t>采用较低的分辨率</a:t>
            </a:r>
            <a:endParaRPr lang="en-US" altLang="zh-CN" sz="3200" dirty="0">
              <a:ea typeface="宋体" panose="02010600030101010101" pitchFamily="2" charset="-122"/>
            </a:endParaRPr>
          </a:p>
          <a:p>
            <a:pPr>
              <a:buFont typeface="Wingdings" panose="05000000000000000000" pitchFamily="2" charset="2"/>
              <a:buChar char="l"/>
            </a:pPr>
            <a:endParaRPr lang="en-US" altLang="zh-CN" sz="2800" dirty="0">
              <a:ea typeface="宋体" panose="02010600030101010101" pitchFamily="2" charset="-122"/>
            </a:endParaRPr>
          </a:p>
        </p:txBody>
      </p:sp>
      <p:sp>
        <p:nvSpPr>
          <p:cNvPr id="7" name="Rectangle 2">
            <a:extLst>
              <a:ext uri="{FF2B5EF4-FFF2-40B4-BE49-F238E27FC236}">
                <a16:creationId xmlns:a16="http://schemas.microsoft.com/office/drawing/2014/main" id="{17FB045C-BE28-4CED-BE85-D8DAAA8D8FC9}"/>
              </a:ext>
            </a:extLst>
          </p:cNvPr>
          <p:cNvSpPr txBox="1">
            <a:spLocks noChangeArrowheads="1"/>
          </p:cNvSpPr>
          <p:nvPr/>
        </p:nvSpPr>
        <p:spPr>
          <a:xfrm>
            <a:off x="636697" y="136524"/>
            <a:ext cx="7888070" cy="1325563"/>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zh-CN" altLang="en-US" sz="3600" b="1" dirty="0">
                <a:ea typeface="宋体" panose="02010600030101010101" pitchFamily="2" charset="-122"/>
              </a:rPr>
              <a:t>电源管理 (</a:t>
            </a:r>
            <a:r>
              <a:rPr lang="en-US" altLang="zh-CN" sz="3600" b="1" dirty="0">
                <a:ea typeface="宋体" panose="02010600030101010101" pitchFamily="2" charset="-122"/>
              </a:rPr>
              <a:t>3</a:t>
            </a:r>
            <a:r>
              <a:rPr lang="zh-CN" altLang="en-US" sz="3600" b="1" dirty="0">
                <a:ea typeface="宋体" panose="02010600030101010101" pitchFamily="2" charset="-122"/>
              </a:rPr>
              <a:t>)</a:t>
            </a:r>
            <a:endParaRPr lang="zh-CN" altLang="en-US" dirty="0">
              <a:ea typeface="宋体" panose="02010600030101010101" pitchFamily="2" charset="-122"/>
            </a:endParaRPr>
          </a:p>
        </p:txBody>
      </p:sp>
      <p:sp>
        <p:nvSpPr>
          <p:cNvPr id="4" name="文本框 3">
            <a:extLst>
              <a:ext uri="{FF2B5EF4-FFF2-40B4-BE49-F238E27FC236}">
                <a16:creationId xmlns:a16="http://schemas.microsoft.com/office/drawing/2014/main" id="{29F7EBF7-4B9E-4569-BF12-FAF828ED4451}"/>
              </a:ext>
            </a:extLst>
          </p:cNvPr>
          <p:cNvSpPr txBox="1"/>
          <p:nvPr/>
        </p:nvSpPr>
        <p:spPr>
          <a:xfrm>
            <a:off x="494988" y="4492561"/>
            <a:ext cx="8155611" cy="954107"/>
          </a:xfrm>
          <a:prstGeom prst="rect">
            <a:avLst/>
          </a:prstGeom>
          <a:solidFill>
            <a:schemeClr val="accent2">
              <a:lumMod val="20000"/>
              <a:lumOff val="80000"/>
            </a:schemeClr>
          </a:solidFill>
          <a:ln cap="rnd">
            <a:solidFill>
              <a:schemeClr val="accent1"/>
            </a:solidFill>
          </a:ln>
        </p:spPr>
        <p:txBody>
          <a:bodyPr wrap="square" rtlCol="0">
            <a:spAutoFit/>
          </a:bodyPr>
          <a:lstStyle/>
          <a:p>
            <a:r>
              <a:rPr lang="zh-CN" altLang="en-US" sz="2800" dirty="0">
                <a:latin typeface="Times New Roman" panose="02020603050405020304" pitchFamily="18" charset="0"/>
                <a:cs typeface="Times New Roman" panose="02020603050405020304" pitchFamily="18" charset="0"/>
              </a:rPr>
              <a:t>通过接受一些质量退化，用户能够在一个给定的电池上运行更长的时间。</a:t>
            </a:r>
          </a:p>
        </p:txBody>
      </p:sp>
    </p:spTree>
    <p:extLst>
      <p:ext uri="{BB962C8B-B14F-4D97-AF65-F5344CB8AC3E}">
        <p14:creationId xmlns:p14="http://schemas.microsoft.com/office/powerpoint/2010/main" val="810289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F36F45D2-3E9E-4261-8B95-0759303CCEEE}" type="slidenum">
              <a:rPr lang="zh-CN" altLang="en-US" sz="1400">
                <a:ea typeface="宋体" panose="02010600030101010101" pitchFamily="2" charset="-122"/>
              </a:rPr>
              <a:pPr algn="r" eaLnBrk="1" hangingPunct="1"/>
              <a:t>13</a:t>
            </a:fld>
            <a:endParaRPr lang="en-US" sz="1400">
              <a:ea typeface="宋体" panose="02010600030101010101" pitchFamily="2" charset="-122"/>
            </a:endParaRPr>
          </a:p>
        </p:txBody>
      </p:sp>
      <p:sp>
        <p:nvSpPr>
          <p:cNvPr id="18435" name="Rectangle 19"/>
          <p:cNvSpPr>
            <a:spLocks noGrp="1" noChangeArrowheads="1"/>
          </p:cNvSpPr>
          <p:nvPr>
            <p:ph type="title" idx="4294967295"/>
          </p:nvPr>
        </p:nvSpPr>
        <p:spPr>
          <a:xfrm>
            <a:off x="628759" y="133349"/>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线程模型</a:t>
            </a:r>
            <a:endParaRPr lang="en-US" altLang="zh-CN" sz="3800" b="1" dirty="0">
              <a:latin typeface="微软雅黑" panose="020B0503020204020204" pitchFamily="34" charset="-122"/>
              <a:ea typeface="微软雅黑" panose="020B0503020204020204" pitchFamily="34" charset="-122"/>
            </a:endParaRPr>
          </a:p>
        </p:txBody>
      </p:sp>
      <p:sp>
        <p:nvSpPr>
          <p:cNvPr id="18436" name="Rectangle 20"/>
          <p:cNvSpPr>
            <a:spLocks noGrp="1" noChangeArrowheads="1"/>
          </p:cNvSpPr>
          <p:nvPr>
            <p:ph type="body" idx="4294967295"/>
          </p:nvPr>
        </p:nvSpPr>
        <p:spPr>
          <a:xfrm>
            <a:off x="544787" y="1409926"/>
            <a:ext cx="8056013" cy="1171575"/>
          </a:xfrm>
        </p:spPr>
        <p:txBody>
          <a:bodyPr>
            <a:normAutofit/>
          </a:bodyPr>
          <a:lstStyle/>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一些资源各线程独有，而一些资源则线程间共享</a:t>
            </a:r>
            <a:endParaRPr lang="en-US" altLang="zh-CN" sz="2800" dirty="0">
              <a:latin typeface="微软雅黑" panose="020B0503020204020204" pitchFamily="34" charset="-122"/>
              <a:ea typeface="微软雅黑" panose="020B0503020204020204" pitchFamily="34" charset="-122"/>
            </a:endParaRPr>
          </a:p>
        </p:txBody>
      </p:sp>
      <p:sp>
        <p:nvSpPr>
          <p:cNvPr id="18438" name="Line 21"/>
          <p:cNvSpPr>
            <a:spLocks noChangeShapeType="1"/>
          </p:cNvSpPr>
          <p:nvPr/>
        </p:nvSpPr>
        <p:spPr bwMode="auto">
          <a:xfrm>
            <a:off x="8878094" y="1752601"/>
            <a:ext cx="0" cy="2828925"/>
          </a:xfrm>
          <a:prstGeom prst="line">
            <a:avLst/>
          </a:prstGeom>
          <a:noFill/>
          <a:ln w="12700" cmpd="sng">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a:extLst>
              <a:ext uri="{FF2B5EF4-FFF2-40B4-BE49-F238E27FC236}">
                <a16:creationId xmlns:a16="http://schemas.microsoft.com/office/drawing/2014/main" id="{CA03B5BE-9B84-4464-A6A8-C5732E299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318" y="2330554"/>
            <a:ext cx="8672576" cy="2490806"/>
          </a:xfrm>
          <a:prstGeom prst="rect">
            <a:avLst/>
          </a:prstGeom>
        </p:spPr>
      </p:pic>
    </p:spTree>
    <p:extLst>
      <p:ext uri="{BB962C8B-B14F-4D97-AF65-F5344CB8AC3E}">
        <p14:creationId xmlns:p14="http://schemas.microsoft.com/office/powerpoint/2010/main" val="2317029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13D977A5-A4F1-4C6C-945B-ECD2C8FD435C}" type="slidenum">
              <a:rPr lang="zh-CN" altLang="en-US" sz="1400">
                <a:ea typeface="宋体" panose="02010600030101010101" pitchFamily="2" charset="-122"/>
              </a:rPr>
              <a:pPr algn="r" eaLnBrk="1" hangingPunct="1"/>
              <a:t>14</a:t>
            </a:fld>
            <a:endParaRPr lang="en-US" sz="1400">
              <a:ea typeface="宋体" panose="02010600030101010101" pitchFamily="2" charset="-122"/>
            </a:endParaRPr>
          </a:p>
        </p:txBody>
      </p:sp>
      <p:sp>
        <p:nvSpPr>
          <p:cNvPr id="27651" name="Rectangle 2"/>
          <p:cNvSpPr>
            <a:spLocks noGrp="1" noChangeArrowheads="1"/>
          </p:cNvSpPr>
          <p:nvPr>
            <p:ph type="title" idx="4294967295"/>
          </p:nvPr>
        </p:nvSpPr>
        <p:spPr>
          <a:xfrm>
            <a:off x="746093" y="65720"/>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在用户空间中实现线程</a:t>
            </a:r>
            <a:endParaRPr lang="en-US" altLang="zh-CN" sz="3800" b="1" dirty="0">
              <a:latin typeface="微软雅黑" panose="020B0503020204020204" pitchFamily="34" charset="-122"/>
              <a:ea typeface="微软雅黑" panose="020B0503020204020204" pitchFamily="34" charset="-122"/>
            </a:endParaRPr>
          </a:p>
        </p:txBody>
      </p:sp>
      <p:sp>
        <p:nvSpPr>
          <p:cNvPr id="27652" name="Rectangle 3"/>
          <p:cNvSpPr>
            <a:spLocks noGrp="1" noChangeArrowheads="1"/>
          </p:cNvSpPr>
          <p:nvPr>
            <p:ph type="body" idx="4294967295"/>
          </p:nvPr>
        </p:nvSpPr>
        <p:spPr>
          <a:xfrm>
            <a:off x="600869" y="1349375"/>
            <a:ext cx="7772400" cy="4929188"/>
          </a:xfrm>
        </p:spPr>
        <p:txBody>
          <a:bodyPr/>
          <a:lstStyle/>
          <a:p>
            <a:pPr eaLnBrk="1" hangingPunct="1">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优点</a:t>
            </a:r>
            <a:r>
              <a:rPr lang="en-US" altLang="zh-CN" sz="2800" b="1" dirty="0">
                <a:latin typeface="微软雅黑" panose="020B0503020204020204" pitchFamily="34" charset="-122"/>
                <a:ea typeface="微软雅黑" panose="020B0503020204020204" pitchFamily="34" charset="-122"/>
              </a:rPr>
              <a:t>: </a:t>
            </a:r>
          </a:p>
          <a:p>
            <a:pPr marL="342946" lvl="1" indent="0">
              <a:buNone/>
            </a:pPr>
            <a:r>
              <a:rPr lang="zh-CN" altLang="en-US" sz="2500" dirty="0">
                <a:latin typeface="微软雅黑" panose="020B0503020204020204" pitchFamily="34" charset="-122"/>
                <a:ea typeface="微软雅黑" panose="020B0503020204020204" pitchFamily="34" charset="-122"/>
              </a:rPr>
              <a:t>速度快，可扩展</a:t>
            </a:r>
          </a:p>
          <a:p>
            <a:pPr eaLnBrk="1" hangingPunct="1">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缺点：</a:t>
            </a:r>
            <a:endParaRPr lang="en-US" altLang="zh-CN" sz="2800" b="1" dirty="0">
              <a:latin typeface="微软雅黑" panose="020B0503020204020204" pitchFamily="34" charset="-122"/>
              <a:ea typeface="微软雅黑" panose="020B0503020204020204" pitchFamily="34" charset="-122"/>
            </a:endParaRPr>
          </a:p>
          <a:p>
            <a:pPr marL="342946" lvl="1" indent="0">
              <a:buNone/>
            </a:pPr>
            <a:r>
              <a:rPr lang="en-US" altLang="zh-CN" sz="2500" dirty="0">
                <a:latin typeface="微软雅黑" panose="020B0503020204020204" pitchFamily="34" charset="-122"/>
                <a:ea typeface="微软雅黑" panose="020B0503020204020204" pitchFamily="34" charset="-122"/>
              </a:rPr>
              <a:t>1) </a:t>
            </a:r>
            <a:r>
              <a:rPr lang="zh-CN" altLang="en-US" sz="2500" dirty="0">
                <a:latin typeface="微软雅黑" panose="020B0503020204020204" pitchFamily="34" charset="-122"/>
                <a:ea typeface="微软雅黑" panose="020B0503020204020204" pitchFamily="34" charset="-122"/>
              </a:rPr>
              <a:t>阻塞一个线程，导致阻塞该进程的所有线程</a:t>
            </a:r>
            <a:r>
              <a:rPr lang="en-US" altLang="zh-CN" sz="2500" dirty="0">
                <a:latin typeface="微软雅黑" panose="020B0503020204020204" pitchFamily="34" charset="-122"/>
                <a:ea typeface="微软雅黑" panose="020B0503020204020204" pitchFamily="34" charset="-122"/>
              </a:rPr>
              <a:t>; </a:t>
            </a:r>
          </a:p>
          <a:p>
            <a:pPr marL="342946" lvl="1" indent="0">
              <a:buNone/>
            </a:pPr>
            <a:r>
              <a:rPr lang="en-US" altLang="zh-CN" sz="2500" dirty="0">
                <a:latin typeface="微软雅黑" panose="020B0503020204020204" pitchFamily="34" charset="-122"/>
                <a:ea typeface="微软雅黑" panose="020B0503020204020204" pitchFamily="34" charset="-122"/>
              </a:rPr>
              <a:t>2) </a:t>
            </a:r>
            <a:r>
              <a:rPr lang="zh-CN" altLang="en-US" sz="2500" dirty="0">
                <a:latin typeface="微软雅黑" panose="020B0503020204020204" pitchFamily="34" charset="-122"/>
                <a:ea typeface="微软雅黑" panose="020B0503020204020204" pitchFamily="34" charset="-122"/>
              </a:rPr>
              <a:t>无法在多核处理器上实现线程级别的并行。</a:t>
            </a:r>
          </a:p>
        </p:txBody>
      </p:sp>
      <p:pic>
        <p:nvPicPr>
          <p:cNvPr id="3" name="图片 2">
            <a:extLst>
              <a:ext uri="{FF2B5EF4-FFF2-40B4-BE49-F238E27FC236}">
                <a16:creationId xmlns:a16="http://schemas.microsoft.com/office/drawing/2014/main" id="{D5CB908B-A186-49BF-981D-94160D7F1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1700" y="3595372"/>
            <a:ext cx="3793806" cy="2988669"/>
          </a:xfrm>
          <a:prstGeom prst="rect">
            <a:avLst/>
          </a:prstGeom>
        </p:spPr>
      </p:pic>
    </p:spTree>
    <p:extLst>
      <p:ext uri="{BB962C8B-B14F-4D97-AF65-F5344CB8AC3E}">
        <p14:creationId xmlns:p14="http://schemas.microsoft.com/office/powerpoint/2010/main" val="3561807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AE13CCAB-67C3-41E4-93D6-9CE4AA3B9AA7}" type="slidenum">
              <a:rPr lang="zh-CN" altLang="en-US" sz="1400">
                <a:ea typeface="宋体" panose="02010600030101010101" pitchFamily="2" charset="-122"/>
              </a:rPr>
              <a:pPr algn="r" eaLnBrk="1" hangingPunct="1"/>
              <a:t>15</a:t>
            </a:fld>
            <a:endParaRPr lang="en-US" sz="1400">
              <a:ea typeface="宋体" panose="02010600030101010101" pitchFamily="2" charset="-122"/>
            </a:endParaRPr>
          </a:p>
        </p:txBody>
      </p:sp>
      <p:sp>
        <p:nvSpPr>
          <p:cNvPr id="29699" name="Rectangle 2"/>
          <p:cNvSpPr>
            <a:spLocks noGrp="1" noChangeArrowheads="1"/>
          </p:cNvSpPr>
          <p:nvPr>
            <p:ph type="title" idx="4294967295"/>
          </p:nvPr>
        </p:nvSpPr>
        <p:spPr>
          <a:xfrm>
            <a:off x="640897" y="77858"/>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在内核空间实现线程</a:t>
            </a:r>
            <a:endParaRPr lang="en-US" altLang="zh-CN" sz="3800" b="1" dirty="0">
              <a:latin typeface="微软雅黑" panose="020B0503020204020204" pitchFamily="34" charset="-122"/>
              <a:ea typeface="微软雅黑" panose="020B0503020204020204" pitchFamily="34" charset="-122"/>
            </a:endParaRPr>
          </a:p>
        </p:txBody>
      </p:sp>
      <p:sp>
        <p:nvSpPr>
          <p:cNvPr id="29700" name="Rectangle 3"/>
          <p:cNvSpPr>
            <a:spLocks noGrp="1" noChangeArrowheads="1"/>
          </p:cNvSpPr>
          <p:nvPr>
            <p:ph type="body" idx="4294967295"/>
          </p:nvPr>
        </p:nvSpPr>
        <p:spPr>
          <a:xfrm>
            <a:off x="562768" y="1165225"/>
            <a:ext cx="7997825" cy="5156200"/>
          </a:xfrm>
        </p:spPr>
        <p:txBody>
          <a:bodyPr>
            <a:normAutofit/>
          </a:bodyPr>
          <a:lstStyle/>
          <a:p>
            <a:pPr>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优点</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可以单独阻塞某个进程的一个线程；可以在多核处理器上实现线程级别的并行。</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缺点：线程管理速度慢，线程表非常大，占内存；</a:t>
            </a:r>
            <a:endParaRPr lang="en-US" altLang="zh-CN" sz="28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CB9534E-54D7-45E1-9059-FA7E2A755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7257" y="2852080"/>
            <a:ext cx="3298160" cy="3469345"/>
          </a:xfrm>
          <a:prstGeom prst="rect">
            <a:avLst/>
          </a:prstGeom>
        </p:spPr>
      </p:pic>
    </p:spTree>
    <p:extLst>
      <p:ext uri="{BB962C8B-B14F-4D97-AF65-F5344CB8AC3E}">
        <p14:creationId xmlns:p14="http://schemas.microsoft.com/office/powerpoint/2010/main" val="2019691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408F7BC1-CE76-45E0-A032-1F1482C24584}" type="slidenum">
              <a:rPr lang="zh-CN" altLang="en-US" sz="1400">
                <a:ea typeface="宋体" panose="02010600030101010101" pitchFamily="2" charset="-122"/>
              </a:rPr>
              <a:pPr algn="r" eaLnBrk="1" hangingPunct="1"/>
              <a:t>16</a:t>
            </a:fld>
            <a:endParaRPr lang="en-US" sz="1400">
              <a:ea typeface="宋体" panose="02010600030101010101" pitchFamily="2" charset="-122"/>
            </a:endParaRPr>
          </a:p>
        </p:txBody>
      </p:sp>
      <p:sp>
        <p:nvSpPr>
          <p:cNvPr id="40963" name="Rectangle 1026"/>
          <p:cNvSpPr>
            <a:spLocks noGrp="1" noChangeArrowheads="1"/>
          </p:cNvSpPr>
          <p:nvPr>
            <p:ph type="title" idx="4294967295"/>
          </p:nvPr>
        </p:nvSpPr>
        <p:spPr>
          <a:xfrm>
            <a:off x="600437" y="134503"/>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进程间通信</a:t>
            </a:r>
            <a:r>
              <a:rPr lang="en-US" altLang="zh-CN" sz="3800" b="1" dirty="0">
                <a:latin typeface="微软雅黑" panose="020B0503020204020204" pitchFamily="34" charset="-122"/>
                <a:ea typeface="微软雅黑" panose="020B0503020204020204" pitchFamily="34" charset="-122"/>
              </a:rPr>
              <a:t>(IPC)</a:t>
            </a:r>
          </a:p>
        </p:txBody>
      </p:sp>
      <p:sp>
        <p:nvSpPr>
          <p:cNvPr id="40964" name="Rectangle 1027"/>
          <p:cNvSpPr>
            <a:spLocks noGrp="1" noChangeArrowheads="1"/>
          </p:cNvSpPr>
          <p:nvPr>
            <p:ph type="body" idx="4294967295"/>
          </p:nvPr>
        </p:nvSpPr>
        <p:spPr>
          <a:xfrm>
            <a:off x="673245" y="1499554"/>
            <a:ext cx="7815262" cy="4893153"/>
          </a:xfrm>
        </p:spPr>
        <p:txBody>
          <a:bodyPr>
            <a:normAutofit/>
          </a:bodyPr>
          <a:lstStyle/>
          <a:p>
            <a:pPr>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如何在进程间传递信息</a:t>
            </a:r>
            <a:r>
              <a:rPr lang="en-US" altLang="zh-CN" sz="2800" dirty="0">
                <a:latin typeface="微软雅黑" panose="020B0503020204020204" pitchFamily="34" charset="-122"/>
                <a:ea typeface="微软雅黑" panose="020B0503020204020204" pitchFamily="34" charset="-122"/>
              </a:rPr>
              <a:t>?</a:t>
            </a:r>
          </a:p>
          <a:p>
            <a:pPr>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如何防止两个进程冲突？</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如何实现进程执行的先后顺序？</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eaLnBrk="1" hangingPunct="1">
              <a:lnSpc>
                <a:spcPct val="1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竞争条件（</a:t>
            </a:r>
            <a:r>
              <a:rPr lang="en-US" sz="2800" b="1" dirty="0">
                <a:latin typeface="微软雅黑" panose="020B0503020204020204" pitchFamily="34" charset="-122"/>
                <a:ea typeface="微软雅黑" panose="020B0503020204020204" pitchFamily="34" charset="-122"/>
              </a:rPr>
              <a:t>Race conditions</a:t>
            </a:r>
            <a:r>
              <a:rPr lang="zh-CN" altLang="en-US" sz="2800" b="1" dirty="0">
                <a:latin typeface="微软雅黑" panose="020B0503020204020204" pitchFamily="34" charset="-122"/>
                <a:ea typeface="微软雅黑" panose="020B0503020204020204" pitchFamily="34" charset="-122"/>
              </a:rPr>
              <a:t>）</a:t>
            </a:r>
            <a:r>
              <a:rPr lang="en-US"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多个进程访问一个共享数据，而数据最后的值由进程访问的先后顺序决定。</a:t>
            </a:r>
            <a:endParaRPr lang="en-US" sz="2800"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992D54FE-8EEE-43F5-8D83-C7F935DE3CAB}"/>
              </a:ext>
            </a:extLst>
          </p:cNvPr>
          <p:cNvGrpSpPr/>
          <p:nvPr/>
        </p:nvGrpSpPr>
        <p:grpSpPr>
          <a:xfrm>
            <a:off x="3288690" y="3127355"/>
            <a:ext cx="1895424" cy="1009336"/>
            <a:chOff x="2305781" y="2935587"/>
            <a:chExt cx="3979572" cy="2200688"/>
          </a:xfrm>
        </p:grpSpPr>
        <p:sp>
          <p:nvSpPr>
            <p:cNvPr id="5" name="椭圆 4">
              <a:extLst>
                <a:ext uri="{FF2B5EF4-FFF2-40B4-BE49-F238E27FC236}">
                  <a16:creationId xmlns:a16="http://schemas.microsoft.com/office/drawing/2014/main" id="{A368CCE8-CF9D-4309-B11D-C4BE54FDA300}"/>
                </a:ext>
              </a:extLst>
            </p:cNvPr>
            <p:cNvSpPr/>
            <p:nvPr/>
          </p:nvSpPr>
          <p:spPr>
            <a:xfrm>
              <a:off x="3879150" y="2935587"/>
              <a:ext cx="708338" cy="66970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B</a:t>
              </a:r>
              <a:endParaRPr lang="zh-CN" altLang="en-US" sz="2400" b="1" dirty="0">
                <a:solidFill>
                  <a:schemeClr val="tx1"/>
                </a:solidFill>
              </a:endParaRPr>
            </a:p>
          </p:txBody>
        </p:sp>
        <p:sp>
          <p:nvSpPr>
            <p:cNvPr id="6" name="椭圆 5">
              <a:extLst>
                <a:ext uri="{FF2B5EF4-FFF2-40B4-BE49-F238E27FC236}">
                  <a16:creationId xmlns:a16="http://schemas.microsoft.com/office/drawing/2014/main" id="{1061FE6D-061A-4E55-A5CA-B54914A0E61A}"/>
                </a:ext>
              </a:extLst>
            </p:cNvPr>
            <p:cNvSpPr/>
            <p:nvPr/>
          </p:nvSpPr>
          <p:spPr>
            <a:xfrm>
              <a:off x="3879150" y="4466574"/>
              <a:ext cx="708338" cy="66970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C</a:t>
              </a:r>
              <a:endParaRPr lang="zh-CN" altLang="en-US" sz="2400" b="1" dirty="0">
                <a:solidFill>
                  <a:schemeClr val="tx1"/>
                </a:solidFill>
              </a:endParaRPr>
            </a:p>
          </p:txBody>
        </p:sp>
        <p:sp>
          <p:nvSpPr>
            <p:cNvPr id="7" name="椭圆 6">
              <a:extLst>
                <a:ext uri="{FF2B5EF4-FFF2-40B4-BE49-F238E27FC236}">
                  <a16:creationId xmlns:a16="http://schemas.microsoft.com/office/drawing/2014/main" id="{C79FE0AA-A488-4A32-A969-FF58D4E2A77D}"/>
                </a:ext>
              </a:extLst>
            </p:cNvPr>
            <p:cNvSpPr/>
            <p:nvPr/>
          </p:nvSpPr>
          <p:spPr>
            <a:xfrm>
              <a:off x="2305781" y="3796873"/>
              <a:ext cx="708338" cy="66970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A</a:t>
              </a:r>
              <a:endParaRPr lang="zh-CN" altLang="en-US" sz="2400" b="1" dirty="0">
                <a:solidFill>
                  <a:schemeClr val="tx1"/>
                </a:solidFill>
              </a:endParaRPr>
            </a:p>
          </p:txBody>
        </p:sp>
        <p:sp>
          <p:nvSpPr>
            <p:cNvPr id="8" name="椭圆 7">
              <a:extLst>
                <a:ext uri="{FF2B5EF4-FFF2-40B4-BE49-F238E27FC236}">
                  <a16:creationId xmlns:a16="http://schemas.microsoft.com/office/drawing/2014/main" id="{69530209-8A86-433A-B404-F887D42A0434}"/>
                </a:ext>
              </a:extLst>
            </p:cNvPr>
            <p:cNvSpPr/>
            <p:nvPr/>
          </p:nvSpPr>
          <p:spPr>
            <a:xfrm>
              <a:off x="5577015" y="3787214"/>
              <a:ext cx="708338" cy="66970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a:t>
              </a:r>
              <a:endParaRPr lang="zh-CN" altLang="en-US" sz="2400" b="1" dirty="0">
                <a:solidFill>
                  <a:schemeClr val="tx1"/>
                </a:solidFill>
              </a:endParaRPr>
            </a:p>
          </p:txBody>
        </p:sp>
        <p:cxnSp>
          <p:nvCxnSpPr>
            <p:cNvPr id="9" name="直接箭头连接符 8">
              <a:extLst>
                <a:ext uri="{FF2B5EF4-FFF2-40B4-BE49-F238E27FC236}">
                  <a16:creationId xmlns:a16="http://schemas.microsoft.com/office/drawing/2014/main" id="{D9B5EE2F-CBC3-4A18-8E10-7222373FCD40}"/>
                </a:ext>
              </a:extLst>
            </p:cNvPr>
            <p:cNvCxnSpPr>
              <a:cxnSpLocks/>
              <a:stCxn id="5" idx="6"/>
              <a:endCxn id="8" idx="1"/>
            </p:cNvCxnSpPr>
            <p:nvPr/>
          </p:nvCxnSpPr>
          <p:spPr>
            <a:xfrm>
              <a:off x="4587488" y="3270438"/>
              <a:ext cx="1093261" cy="6148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22EF0BC0-955C-4E18-AC02-12897FD1F6D5}"/>
                </a:ext>
              </a:extLst>
            </p:cNvPr>
            <p:cNvCxnSpPr>
              <a:cxnSpLocks/>
              <a:stCxn id="6" idx="6"/>
              <a:endCxn id="8" idx="3"/>
            </p:cNvCxnSpPr>
            <p:nvPr/>
          </p:nvCxnSpPr>
          <p:spPr>
            <a:xfrm flipV="1">
              <a:off x="4587488" y="4358840"/>
              <a:ext cx="1093261" cy="442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F954FA3-3A7E-4BC1-B963-0425643C2451}"/>
                </a:ext>
              </a:extLst>
            </p:cNvPr>
            <p:cNvCxnSpPr>
              <a:cxnSpLocks/>
              <a:stCxn id="7" idx="7"/>
            </p:cNvCxnSpPr>
            <p:nvPr/>
          </p:nvCxnSpPr>
          <p:spPr>
            <a:xfrm flipV="1">
              <a:off x="2910385" y="3411420"/>
              <a:ext cx="968765" cy="4835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05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D1204962-9498-4FE0-8039-5196E78E1E10}" type="slidenum">
              <a:rPr lang="zh-CN" altLang="en-US" sz="1400">
                <a:ea typeface="宋体" panose="02010600030101010101" pitchFamily="2" charset="-122"/>
              </a:rPr>
              <a:pPr algn="r" eaLnBrk="1" hangingPunct="1"/>
              <a:t>17</a:t>
            </a:fld>
            <a:endParaRPr lang="en-US" sz="1400">
              <a:ea typeface="宋体" panose="02010600030101010101" pitchFamily="2" charset="-122"/>
            </a:endParaRPr>
          </a:p>
        </p:txBody>
      </p:sp>
      <p:sp>
        <p:nvSpPr>
          <p:cNvPr id="54275" name="Rectangle 2"/>
          <p:cNvSpPr>
            <a:spLocks noGrp="1" noChangeArrowheads="1"/>
          </p:cNvSpPr>
          <p:nvPr>
            <p:ph type="title" idx="4294967295"/>
          </p:nvPr>
        </p:nvSpPr>
        <p:spPr>
          <a:xfrm>
            <a:off x="672524" y="118319"/>
            <a:ext cx="7888070" cy="1325563"/>
          </a:xfrm>
        </p:spPr>
        <p:txBody>
          <a:bodyPr>
            <a:normAutofit/>
          </a:bodyPr>
          <a:lstStyle/>
          <a:p>
            <a:pPr algn="ctr" eaLnBrk="1" hangingPunct="1"/>
            <a:r>
              <a:rPr lang="zh-CN" altLang="en-US" sz="3800" b="1" dirty="0">
                <a:ea typeface="宋体" panose="02010600030101010101" pitchFamily="2" charset="-122"/>
              </a:rPr>
              <a:t>忙等待</a:t>
            </a:r>
            <a:endParaRPr lang="en-US" altLang="zh-CN" sz="3800" b="1" dirty="0">
              <a:ea typeface="宋体" panose="02010600030101010101" pitchFamily="2" charset="-122"/>
            </a:endParaRPr>
          </a:p>
        </p:txBody>
      </p:sp>
      <p:sp>
        <p:nvSpPr>
          <p:cNvPr id="54276" name="Rectangle 3"/>
          <p:cNvSpPr>
            <a:spLocks noGrp="1" noChangeArrowheads="1"/>
          </p:cNvSpPr>
          <p:nvPr>
            <p:ph type="body" idx="4294967295"/>
          </p:nvPr>
        </p:nvSpPr>
        <p:spPr>
          <a:xfrm>
            <a:off x="643732" y="1560513"/>
            <a:ext cx="7815262" cy="4830762"/>
          </a:xfrm>
          <a:noFill/>
        </p:spPr>
        <p:txBody>
          <a:bodyPr/>
          <a:lstStyle/>
          <a:p>
            <a:pPr eaLnBrk="1" hangingPunct="1">
              <a:lnSpc>
                <a:spcPct val="9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忙等待</a:t>
            </a:r>
            <a:endParaRPr lang="en-US" altLang="zh-CN" sz="2800" b="1"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zh-CN" altLang="en-US" sz="2500" dirty="0">
                <a:latin typeface="微软雅黑" panose="020B0503020204020204" pitchFamily="34" charset="-122"/>
                <a:ea typeface="微软雅黑" panose="020B0503020204020204" pitchFamily="34" charset="-122"/>
              </a:rPr>
              <a:t>一个进程一直占用</a:t>
            </a:r>
            <a:r>
              <a:rPr lang="en-US" altLang="zh-CN" sz="2500" dirty="0">
                <a:latin typeface="微软雅黑" panose="020B0503020204020204" pitchFamily="34" charset="-122"/>
                <a:ea typeface="微软雅黑" panose="020B0503020204020204" pitchFamily="34" charset="-122"/>
              </a:rPr>
              <a:t>CPU</a:t>
            </a:r>
            <a:r>
              <a:rPr lang="zh-CN" altLang="en-US" sz="2500" dirty="0">
                <a:latin typeface="微软雅黑" panose="020B0503020204020204" pitchFamily="34" charset="-122"/>
                <a:ea typeface="微软雅黑" panose="020B0503020204020204" pitchFamily="34" charset="-122"/>
              </a:rPr>
              <a:t>测试循环的条件，直到测试条件为真。</a:t>
            </a:r>
            <a:endParaRPr lang="en-US" altLang="zh-CN" sz="25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zh-CN" altLang="en-US" sz="2500" dirty="0">
                <a:latin typeface="微软雅黑" panose="020B0503020204020204" pitchFamily="34" charset="-122"/>
                <a:ea typeface="微软雅黑" panose="020B0503020204020204" pitchFamily="34" charset="-122"/>
              </a:rPr>
              <a:t>浪费</a:t>
            </a:r>
            <a:r>
              <a:rPr lang="en-US" altLang="zh-CN" sz="2500" dirty="0">
                <a:latin typeface="微软雅黑" panose="020B0503020204020204" pitchFamily="34" charset="-122"/>
                <a:ea typeface="微软雅黑" panose="020B0503020204020204" pitchFamily="34" charset="-122"/>
              </a:rPr>
              <a:t>CPU</a:t>
            </a:r>
            <a:r>
              <a:rPr lang="zh-CN" altLang="en-US" sz="2500" dirty="0">
                <a:latin typeface="微软雅黑" panose="020B0503020204020204" pitchFamily="34" charset="-122"/>
                <a:ea typeface="微软雅黑" panose="020B0503020204020204" pitchFamily="34" charset="-122"/>
              </a:rPr>
              <a:t>；</a:t>
            </a:r>
            <a:endParaRPr lang="en-US" altLang="zh-CN" sz="25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zh-CN" altLang="en-US" sz="2500" dirty="0">
                <a:latin typeface="微软雅黑" panose="020B0503020204020204" pitchFamily="34" charset="-122"/>
                <a:ea typeface="微软雅黑" panose="020B0503020204020204" pitchFamily="34" charset="-122"/>
              </a:rPr>
              <a:t>导致优先级反转问题</a:t>
            </a:r>
            <a:r>
              <a:rPr lang="en-US" altLang="zh-CN" sz="2500" dirty="0">
                <a:latin typeface="微软雅黑" panose="020B0503020204020204" pitchFamily="34" charset="-122"/>
                <a:ea typeface="微软雅黑" panose="020B0503020204020204" pitchFamily="34" charset="-122"/>
              </a:rPr>
              <a:t> </a:t>
            </a:r>
          </a:p>
          <a:p>
            <a:pPr lvl="1">
              <a:buFont typeface="Wingdings" panose="05000000000000000000" pitchFamily="2" charset="2"/>
              <a:buChar char="ü"/>
            </a:pPr>
            <a:endParaRPr lang="en-US" altLang="zh-CN" sz="2500" dirty="0">
              <a:latin typeface="微软雅黑" panose="020B0503020204020204" pitchFamily="34" charset="-122"/>
              <a:ea typeface="微软雅黑" panose="020B0503020204020204" pitchFamily="34" charset="-122"/>
            </a:endParaRPr>
          </a:p>
          <a:p>
            <a:pPr marL="342946" lvl="1" indent="0">
              <a:buNone/>
            </a:pPr>
            <a:r>
              <a:rPr lang="zh-CN" altLang="en-US" dirty="0">
                <a:latin typeface="楷体" panose="02010609060101010101" pitchFamily="49" charset="-122"/>
                <a:ea typeface="楷体" panose="02010609060101010101" pitchFamily="49" charset="-122"/>
              </a:rPr>
              <a:t>如</a:t>
            </a:r>
            <a:r>
              <a:rPr lang="en-US" altLang="zh-CN" dirty="0">
                <a:latin typeface="楷体" panose="02010609060101010101" pitchFamily="49" charset="-122"/>
                <a:ea typeface="楷体" panose="02010609060101010101" pitchFamily="49" charset="-122"/>
              </a:rPr>
              <a:t>H</a:t>
            </a:r>
            <a:r>
              <a:rPr lang="zh-CN" altLang="en-US" dirty="0">
                <a:latin typeface="楷体" panose="02010609060101010101" pitchFamily="49" charset="-122"/>
                <a:ea typeface="楷体" panose="02010609060101010101" pitchFamily="49" charset="-122"/>
              </a:rPr>
              <a:t>进程优先级高，</a:t>
            </a:r>
            <a:r>
              <a:rPr lang="en-US" altLang="zh-CN" dirty="0">
                <a:latin typeface="楷体" panose="02010609060101010101" pitchFamily="49" charset="-122"/>
                <a:ea typeface="楷体" panose="02010609060101010101" pitchFamily="49" charset="-122"/>
              </a:rPr>
              <a:t>L</a:t>
            </a:r>
            <a:r>
              <a:rPr lang="zh-CN" altLang="en-US" dirty="0">
                <a:latin typeface="楷体" panose="02010609060101010101" pitchFamily="49" charset="-122"/>
                <a:ea typeface="楷体" panose="02010609060101010101" pitchFamily="49" charset="-122"/>
              </a:rPr>
              <a:t>进程优先级低 ，假设</a:t>
            </a:r>
            <a:r>
              <a:rPr lang="en-US" altLang="zh-CN" dirty="0">
                <a:latin typeface="楷体" panose="02010609060101010101" pitchFamily="49" charset="-122"/>
                <a:ea typeface="楷体" panose="02010609060101010101" pitchFamily="49" charset="-122"/>
              </a:rPr>
              <a:t>L</a:t>
            </a:r>
            <a:r>
              <a:rPr lang="zh-CN" altLang="en-US" dirty="0">
                <a:latin typeface="楷体" panose="02010609060101010101" pitchFamily="49" charset="-122"/>
                <a:ea typeface="楷体" panose="02010609060101010101" pitchFamily="49" charset="-122"/>
              </a:rPr>
              <a:t>处于临界区中，</a:t>
            </a:r>
            <a:r>
              <a:rPr lang="en-US" altLang="zh-CN" dirty="0">
                <a:latin typeface="楷体" panose="02010609060101010101" pitchFamily="49" charset="-122"/>
                <a:ea typeface="楷体" panose="02010609060101010101" pitchFamily="49" charset="-122"/>
              </a:rPr>
              <a:t>H</a:t>
            </a:r>
            <a:r>
              <a:rPr lang="zh-CN" altLang="en-US" dirty="0">
                <a:latin typeface="楷体" panose="02010609060101010101" pitchFamily="49" charset="-122"/>
                <a:ea typeface="楷体" panose="02010609060101010101" pitchFamily="49" charset="-122"/>
              </a:rPr>
              <a:t>这时转到就绪态想进入临界区，</a:t>
            </a:r>
            <a:r>
              <a:rPr lang="en-US" altLang="zh-CN" dirty="0">
                <a:latin typeface="楷体" panose="02010609060101010101" pitchFamily="49" charset="-122"/>
                <a:ea typeface="楷体" panose="02010609060101010101" pitchFamily="49" charset="-122"/>
              </a:rPr>
              <a:t>H</a:t>
            </a:r>
            <a:r>
              <a:rPr lang="zh-CN" altLang="en-US" dirty="0">
                <a:latin typeface="楷体" panose="02010609060101010101" pitchFamily="49" charset="-122"/>
                <a:ea typeface="楷体" panose="02010609060101010101" pitchFamily="49" charset="-122"/>
              </a:rPr>
              <a:t>需要忙等待直到</a:t>
            </a:r>
            <a:r>
              <a:rPr lang="en-US" altLang="zh-CN" dirty="0">
                <a:latin typeface="楷体" panose="02010609060101010101" pitchFamily="49" charset="-122"/>
                <a:ea typeface="楷体" panose="02010609060101010101" pitchFamily="49" charset="-122"/>
              </a:rPr>
              <a:t>L</a:t>
            </a:r>
            <a:r>
              <a:rPr lang="zh-CN" altLang="en-US" dirty="0">
                <a:latin typeface="楷体" panose="02010609060101010101" pitchFamily="49" charset="-122"/>
                <a:ea typeface="楷体" panose="02010609060101010101" pitchFamily="49" charset="-122"/>
              </a:rPr>
              <a:t>退出临界区，但是</a:t>
            </a:r>
            <a:r>
              <a:rPr lang="en-US" altLang="zh-CN" dirty="0">
                <a:latin typeface="楷体" panose="02010609060101010101" pitchFamily="49" charset="-122"/>
                <a:ea typeface="楷体" panose="02010609060101010101" pitchFamily="49" charset="-122"/>
              </a:rPr>
              <a:t>H</a:t>
            </a:r>
            <a:r>
              <a:rPr lang="zh-CN" altLang="en-US" dirty="0">
                <a:latin typeface="楷体" panose="02010609060101010101" pitchFamily="49" charset="-122"/>
                <a:ea typeface="楷体" panose="02010609060101010101" pitchFamily="49" charset="-122"/>
              </a:rPr>
              <a:t>就绪时</a:t>
            </a:r>
            <a:r>
              <a:rPr lang="en-US" altLang="zh-CN" dirty="0">
                <a:latin typeface="楷体" panose="02010609060101010101" pitchFamily="49" charset="-122"/>
                <a:ea typeface="楷体" panose="02010609060101010101" pitchFamily="49" charset="-122"/>
              </a:rPr>
              <a:t>L</a:t>
            </a:r>
            <a:r>
              <a:rPr lang="zh-CN" altLang="en-US" dirty="0">
                <a:latin typeface="楷体" panose="02010609060101010101" pitchFamily="49" charset="-122"/>
                <a:ea typeface="楷体" panose="02010609060101010101" pitchFamily="49" charset="-122"/>
              </a:rPr>
              <a:t>不能调度，</a:t>
            </a:r>
            <a:r>
              <a:rPr lang="en-US" altLang="zh-CN" dirty="0">
                <a:latin typeface="楷体" panose="02010609060101010101" pitchFamily="49" charset="-122"/>
                <a:ea typeface="楷体" panose="02010609060101010101" pitchFamily="49" charset="-122"/>
              </a:rPr>
              <a:t>L</a:t>
            </a:r>
            <a:r>
              <a:rPr lang="zh-CN" altLang="en-US" dirty="0">
                <a:latin typeface="楷体" panose="02010609060101010101" pitchFamily="49" charset="-122"/>
                <a:ea typeface="楷体" panose="02010609060101010101" pitchFamily="49" charset="-122"/>
              </a:rPr>
              <a:t>由于不能调度无法退出临界区，所以</a:t>
            </a:r>
            <a:r>
              <a:rPr lang="en-US" altLang="zh-CN" dirty="0">
                <a:latin typeface="楷体" panose="02010609060101010101" pitchFamily="49" charset="-122"/>
                <a:ea typeface="楷体" panose="02010609060101010101" pitchFamily="49" charset="-122"/>
              </a:rPr>
              <a:t>H</a:t>
            </a:r>
            <a:r>
              <a:rPr lang="zh-CN" altLang="en-US" dirty="0">
                <a:latin typeface="楷体" panose="02010609060101010101" pitchFamily="49" charset="-122"/>
                <a:ea typeface="楷体" panose="02010609060101010101" pitchFamily="49" charset="-122"/>
              </a:rPr>
              <a:t>永远等待下去</a:t>
            </a:r>
            <a:r>
              <a:rPr lang="zh-CN" altLang="en-US" dirty="0"/>
              <a:t>。 </a:t>
            </a:r>
            <a:endParaRPr lang="zh-CN" altLang="en-US" sz="2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4773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4BFE8778-ED01-46E6-901E-7DED4400A8D2}" type="slidenum">
              <a:rPr lang="zh-CN" altLang="en-US" sz="1400">
                <a:ea typeface="宋体" panose="02010600030101010101" pitchFamily="2" charset="-122"/>
              </a:rPr>
              <a:pPr algn="r" eaLnBrk="1" hangingPunct="1"/>
              <a:t>18</a:t>
            </a:fld>
            <a:endParaRPr lang="en-US" sz="1400">
              <a:ea typeface="宋体" panose="02010600030101010101" pitchFamily="2" charset="-122"/>
            </a:endParaRPr>
          </a:p>
        </p:txBody>
      </p:sp>
      <p:sp>
        <p:nvSpPr>
          <p:cNvPr id="59395" name="Rectangle 2"/>
          <p:cNvSpPr>
            <a:spLocks noGrp="1" noChangeArrowheads="1"/>
          </p:cNvSpPr>
          <p:nvPr>
            <p:ph type="title" idx="4294967295"/>
          </p:nvPr>
        </p:nvSpPr>
        <p:spPr>
          <a:xfrm>
            <a:off x="672524" y="118319"/>
            <a:ext cx="7888070" cy="1325563"/>
          </a:xfrm>
        </p:spPr>
        <p:txBody>
          <a:bodyPr>
            <a:normAutofit/>
          </a:bodyPr>
          <a:lstStyle/>
          <a:p>
            <a:pPr eaLnBrk="1" hangingPunct="1"/>
            <a:r>
              <a:rPr lang="zh-CN" altLang="en-US" sz="3800" b="1" dirty="0">
                <a:latin typeface="微软雅黑" panose="020B0503020204020204" pitchFamily="34" charset="-122"/>
                <a:ea typeface="微软雅黑" panose="020B0503020204020204" pitchFamily="34" charset="-122"/>
              </a:rPr>
              <a:t>信号量</a:t>
            </a:r>
            <a:r>
              <a:rPr lang="en-US" altLang="zh-CN" sz="3800" b="1" dirty="0">
                <a:ea typeface="宋体" panose="02010600030101010101" pitchFamily="2" charset="-122"/>
              </a:rPr>
              <a:t> [E.W. Dijkstra, 1965]</a:t>
            </a:r>
          </a:p>
        </p:txBody>
      </p:sp>
      <p:sp>
        <p:nvSpPr>
          <p:cNvPr id="59396" name="Rectangle 3"/>
          <p:cNvSpPr>
            <a:spLocks noGrp="1" noChangeArrowheads="1"/>
          </p:cNvSpPr>
          <p:nvPr>
            <p:ph type="body" idx="4294967295"/>
          </p:nvPr>
        </p:nvSpPr>
        <p:spPr>
          <a:xfrm>
            <a:off x="643732" y="1560513"/>
            <a:ext cx="7815262" cy="4830762"/>
          </a:xfrm>
          <a:noFill/>
        </p:spPr>
        <p:txBody>
          <a:bodyPr>
            <a:normAutofit/>
          </a:bodyPr>
          <a:lstStyle/>
          <a:p>
            <a:pPr eaLnBrk="1" hangingPunct="1">
              <a:lnSpc>
                <a:spcPct val="90000"/>
              </a:lnSpc>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一个信号量是一个包含两部分内容的数据结构：</a:t>
            </a:r>
            <a:endParaRPr lang="en-US" altLang="zh-CN" sz="2400" b="1" dirty="0">
              <a:latin typeface="微软雅黑" panose="020B0503020204020204" pitchFamily="34" charset="-122"/>
              <a:ea typeface="微软雅黑" panose="020B0503020204020204" pitchFamily="34" charset="-122"/>
            </a:endParaRPr>
          </a:p>
          <a:p>
            <a:pPr eaLnBrk="1" hangingPunct="1">
              <a:lnSpc>
                <a:spcPct val="90000"/>
              </a:lnSpc>
              <a:buFontTx/>
              <a:buNone/>
            </a:pPr>
            <a:r>
              <a:rPr lang="en-US" altLang="zh-CN" sz="2400" b="1" dirty="0">
                <a:latin typeface="微软雅黑" panose="020B0503020204020204" pitchFamily="34" charset="-122"/>
                <a:ea typeface="微软雅黑" panose="020B0503020204020204" pitchFamily="34" charset="-122"/>
              </a:rPr>
              <a:t>    (a) </a:t>
            </a:r>
            <a:r>
              <a:rPr lang="zh-CN" altLang="en-US" sz="2400" b="1" dirty="0">
                <a:latin typeface="微软雅黑" panose="020B0503020204020204" pitchFamily="34" charset="-122"/>
                <a:ea typeface="微软雅黑" panose="020B0503020204020204" pitchFamily="34" charset="-122"/>
              </a:rPr>
              <a:t>一个整数计数器</a:t>
            </a:r>
            <a:r>
              <a:rPr lang="en-US" altLang="zh-CN" sz="2400" b="1" dirty="0">
                <a:latin typeface="微软雅黑" panose="020B0503020204020204" pitchFamily="34" charset="-122"/>
                <a:ea typeface="微软雅黑" panose="020B0503020204020204" pitchFamily="34" charset="-122"/>
              </a:rPr>
              <a:t>, COUNT</a:t>
            </a:r>
          </a:p>
          <a:p>
            <a:pPr eaLnBrk="1" hangingPunct="1">
              <a:lnSpc>
                <a:spcPct val="90000"/>
              </a:lnSpc>
              <a:buFontTx/>
              <a:buNone/>
            </a:pPr>
            <a:r>
              <a:rPr lang="en-US" altLang="zh-CN" sz="2400" b="1" dirty="0">
                <a:latin typeface="微软雅黑" panose="020B0503020204020204" pitchFamily="34" charset="-122"/>
                <a:ea typeface="微软雅黑" panose="020B0503020204020204" pitchFamily="34" charset="-122"/>
              </a:rPr>
              <a:t>    (b) </a:t>
            </a:r>
            <a:r>
              <a:rPr lang="zh-CN" altLang="en-US" sz="2400" b="1" dirty="0">
                <a:latin typeface="微软雅黑" panose="020B0503020204020204" pitchFamily="34" charset="-122"/>
                <a:ea typeface="微软雅黑" panose="020B0503020204020204" pitchFamily="34" charset="-122"/>
              </a:rPr>
              <a:t>一个记录阻塞进程</a:t>
            </a:r>
            <a:r>
              <a:rPr lang="en-US" altLang="zh-CN" sz="2400" b="1" dirty="0">
                <a:latin typeface="微软雅黑" panose="020B0503020204020204" pitchFamily="34" charset="-122"/>
                <a:ea typeface="微软雅黑" panose="020B0503020204020204" pitchFamily="34" charset="-122"/>
              </a:rPr>
              <a:t>ID</a:t>
            </a:r>
            <a:r>
              <a:rPr lang="zh-CN" altLang="en-US" sz="2400" b="1" dirty="0">
                <a:latin typeface="微软雅黑" panose="020B0503020204020204" pitchFamily="34" charset="-122"/>
                <a:ea typeface="微软雅黑" panose="020B0503020204020204" pitchFamily="34" charset="-122"/>
              </a:rPr>
              <a:t>的队列</a:t>
            </a:r>
            <a:r>
              <a:rPr lang="en-US" altLang="zh-CN" sz="2400" b="1" dirty="0">
                <a:latin typeface="微软雅黑" panose="020B0503020204020204" pitchFamily="34" charset="-122"/>
                <a:ea typeface="微软雅黑" panose="020B0503020204020204" pitchFamily="34" charset="-122"/>
              </a:rPr>
              <a:t>, Q</a:t>
            </a:r>
          </a:p>
          <a:p>
            <a:pPr eaLnBrk="1" hangingPunct="1">
              <a:lnSpc>
                <a:spcPct val="90000"/>
              </a:lnSpc>
            </a:pPr>
            <a:endParaRPr lang="en-US" altLang="zh-CN" sz="2400" dirty="0">
              <a:ea typeface="宋体" panose="02010600030101010101" pitchFamily="2" charset="-122"/>
            </a:endParaRPr>
          </a:p>
          <a:p>
            <a:pPr marL="0" indent="0" eaLnBrk="1" hangingPunct="1">
              <a:lnSpc>
                <a:spcPct val="90000"/>
              </a:lnSpc>
              <a:buNone/>
            </a:pPr>
            <a:r>
              <a:rPr lang="en-US" altLang="zh-CN" sz="2400" dirty="0">
                <a:ea typeface="宋体" panose="02010600030101010101" pitchFamily="2" charset="-122"/>
              </a:rPr>
              <a:t>struct </a:t>
            </a:r>
            <a:r>
              <a:rPr lang="en-US" altLang="zh-CN" sz="2400" dirty="0" err="1">
                <a:ea typeface="宋体" panose="02010600030101010101" pitchFamily="2" charset="-122"/>
              </a:rPr>
              <a:t>sem_struct</a:t>
            </a:r>
            <a:r>
              <a:rPr lang="en-US" altLang="zh-CN" sz="2400" dirty="0">
                <a:ea typeface="宋体" panose="02010600030101010101" pitchFamily="2" charset="-122"/>
              </a:rPr>
              <a:t> {</a:t>
            </a:r>
          </a:p>
          <a:p>
            <a:pPr eaLnBrk="1" hangingPunct="1">
              <a:lnSpc>
                <a:spcPct val="90000"/>
              </a:lnSpc>
              <a:buFontTx/>
              <a:buNone/>
            </a:pPr>
            <a:r>
              <a:rPr lang="en-US" altLang="zh-CN" sz="2400" dirty="0">
                <a:ea typeface="宋体" panose="02010600030101010101" pitchFamily="2" charset="-122"/>
              </a:rPr>
              <a:t>	  </a:t>
            </a:r>
            <a:r>
              <a:rPr lang="en-US" altLang="zh-CN" sz="2400" dirty="0" err="1">
                <a:ea typeface="宋体" panose="02010600030101010101" pitchFamily="2" charset="-122"/>
              </a:rPr>
              <a:t>int</a:t>
            </a:r>
            <a:r>
              <a:rPr lang="en-US" altLang="zh-CN" sz="2400" dirty="0">
                <a:ea typeface="宋体" panose="02010600030101010101" pitchFamily="2" charset="-122"/>
              </a:rPr>
              <a:t> count;</a:t>
            </a:r>
          </a:p>
          <a:p>
            <a:pPr eaLnBrk="1" hangingPunct="1">
              <a:lnSpc>
                <a:spcPct val="90000"/>
              </a:lnSpc>
              <a:buFontTx/>
              <a:buNone/>
            </a:pPr>
            <a:r>
              <a:rPr lang="en-US" altLang="zh-CN" sz="2400" dirty="0">
                <a:ea typeface="宋体" panose="02010600030101010101" pitchFamily="2" charset="-122"/>
              </a:rPr>
              <a:t>	  queue Q;</a:t>
            </a:r>
          </a:p>
          <a:p>
            <a:pPr eaLnBrk="1" hangingPunct="1">
              <a:lnSpc>
                <a:spcPct val="90000"/>
              </a:lnSpc>
              <a:buFontTx/>
              <a:buNone/>
            </a:pPr>
            <a:r>
              <a:rPr lang="en-US" altLang="zh-CN" sz="2400" dirty="0">
                <a:ea typeface="宋体" panose="02010600030101010101" pitchFamily="2" charset="-122"/>
              </a:rPr>
              <a:t>	} semaphore;</a:t>
            </a:r>
          </a:p>
          <a:p>
            <a:pPr eaLnBrk="1" hangingPunct="1">
              <a:lnSpc>
                <a:spcPct val="90000"/>
              </a:lnSpc>
              <a:buFontTx/>
              <a:buNone/>
            </a:pPr>
            <a:endParaRPr lang="en-US" altLang="zh-CN" sz="2400" dirty="0">
              <a:ea typeface="宋体" panose="02010600030101010101" pitchFamily="2" charset="-122"/>
            </a:endParaRPr>
          </a:p>
          <a:p>
            <a:pPr eaLnBrk="1" hangingPunct="1">
              <a:lnSpc>
                <a:spcPct val="90000"/>
              </a:lnSpc>
              <a:buFontTx/>
              <a:buNone/>
            </a:pPr>
            <a:r>
              <a:rPr lang="en-US" altLang="zh-CN" sz="2400" dirty="0">
                <a:ea typeface="宋体" panose="02010600030101010101" pitchFamily="2" charset="-122"/>
              </a:rPr>
              <a:t>	semaphore S;</a:t>
            </a:r>
          </a:p>
        </p:txBody>
      </p:sp>
    </p:spTree>
    <p:extLst>
      <p:ext uri="{BB962C8B-B14F-4D97-AF65-F5344CB8AC3E}">
        <p14:creationId xmlns:p14="http://schemas.microsoft.com/office/powerpoint/2010/main" val="2402199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2526141A-6474-4949-9683-F98EA32A883E}" type="slidenum">
              <a:rPr lang="zh-CN" altLang="en-US" sz="1400">
                <a:ea typeface="宋体" panose="02010600030101010101" pitchFamily="2" charset="-122"/>
              </a:rPr>
              <a:pPr algn="r" eaLnBrk="1" hangingPunct="1"/>
              <a:t>19</a:t>
            </a:fld>
            <a:endParaRPr lang="en-US" sz="1400">
              <a:ea typeface="宋体" panose="02010600030101010101" pitchFamily="2" charset="-122"/>
            </a:endParaRPr>
          </a:p>
        </p:txBody>
      </p:sp>
      <p:sp>
        <p:nvSpPr>
          <p:cNvPr id="60419" name="Rectangle 2"/>
          <p:cNvSpPr>
            <a:spLocks noGrp="1" noChangeArrowheads="1"/>
          </p:cNvSpPr>
          <p:nvPr>
            <p:ph type="title" idx="4294967295"/>
          </p:nvPr>
        </p:nvSpPr>
        <p:spPr>
          <a:xfrm>
            <a:off x="665167" y="100795"/>
            <a:ext cx="7888070" cy="1325563"/>
          </a:xfrm>
        </p:spPr>
        <p:txBody>
          <a:bodyPr>
            <a:normAutofit/>
          </a:bodyPr>
          <a:lstStyle/>
          <a:p>
            <a:pPr algn="ctr"/>
            <a:r>
              <a:rPr lang="zh-CN" altLang="en-US" sz="3800" b="1" dirty="0">
                <a:latin typeface="微软雅黑" panose="020B0503020204020204" pitchFamily="34" charset="-122"/>
                <a:ea typeface="微软雅黑" panose="020B0503020204020204" pitchFamily="34" charset="-122"/>
              </a:rPr>
              <a:t>信号量</a:t>
            </a:r>
            <a:r>
              <a:rPr lang="en-US" altLang="zh-CN" sz="3800" b="1" dirty="0">
                <a:ea typeface="宋体" panose="02010600030101010101" pitchFamily="2" charset="-122"/>
              </a:rPr>
              <a:t> [E.W. Dijkstra, 1965]</a:t>
            </a:r>
          </a:p>
        </p:txBody>
      </p:sp>
      <p:sp>
        <p:nvSpPr>
          <p:cNvPr id="60420" name="Rectangle 3"/>
          <p:cNvSpPr>
            <a:spLocks noGrp="1" noChangeArrowheads="1"/>
          </p:cNvSpPr>
          <p:nvPr>
            <p:ph type="body" idx="4294967295"/>
          </p:nvPr>
        </p:nvSpPr>
        <p:spPr>
          <a:xfrm>
            <a:off x="479048" y="1383738"/>
            <a:ext cx="8232027" cy="2018963"/>
          </a:xfrm>
          <a:noFill/>
        </p:spPr>
        <p:txBody>
          <a:bodyPr>
            <a:normAutofit/>
          </a:bodyPr>
          <a:lstStyle/>
          <a:p>
            <a:pPr eaLnBrk="1" hangingPunct="1">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信号量有两个操作</a:t>
            </a:r>
            <a:r>
              <a:rPr lang="en-US" altLang="zh-CN" sz="2800" dirty="0">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UP</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和</a:t>
            </a:r>
            <a:r>
              <a:rPr lang="en-US" altLang="zh-CN" sz="2800" b="1" dirty="0">
                <a:solidFill>
                  <a:srgbClr val="C00000"/>
                </a:solidFill>
                <a:latin typeface="微软雅黑" panose="020B0503020204020204" pitchFamily="34" charset="-122"/>
                <a:ea typeface="微软雅黑" panose="020B0503020204020204" pitchFamily="34" charset="-122"/>
              </a:rPr>
              <a:t>DOWN</a:t>
            </a:r>
            <a:r>
              <a:rPr lang="en-US" altLang="zh-CN" sz="2800" dirty="0">
                <a:latin typeface="微软雅黑" panose="020B0503020204020204" pitchFamily="34" charset="-122"/>
                <a:ea typeface="微软雅黑" panose="020B0503020204020204" pitchFamily="34" charset="-122"/>
              </a:rPr>
              <a:t> (PV).  </a:t>
            </a:r>
            <a:r>
              <a:rPr lang="zh-CN" altLang="en-US" sz="2800" dirty="0">
                <a:latin typeface="微软雅黑" panose="020B0503020204020204" pitchFamily="34" charset="-122"/>
                <a:ea typeface="微软雅黑" panose="020B0503020204020204" pitchFamily="34" charset="-122"/>
              </a:rPr>
              <a:t>这两个操作是原子操作</a:t>
            </a:r>
            <a:r>
              <a:rPr lang="en-US" altLang="zh-CN" sz="28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endParaRPr lang="en-US" altLang="zh-CN"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1B15D6BC-CE44-4875-B893-EF9CC5010A91}"/>
              </a:ext>
            </a:extLst>
          </p:cNvPr>
          <p:cNvSpPr/>
          <p:nvPr/>
        </p:nvSpPr>
        <p:spPr>
          <a:xfrm>
            <a:off x="665167" y="2868836"/>
            <a:ext cx="7897826" cy="2862322"/>
          </a:xfrm>
          <a:prstGeom prst="rect">
            <a:avLst/>
          </a:prstGeom>
          <a:ln w="25400">
            <a:solidFill>
              <a:schemeClr val="accent1"/>
            </a:solidFill>
          </a:ln>
        </p:spPr>
        <p:txBody>
          <a:bodyPr wrap="square">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DOWN(S):</a:t>
            </a: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if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S.count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&gt; 0)</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S.count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S.count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- 1;</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else</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block(P);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即</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 enqueue the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pid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of P in S.Q,</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(b) block process P (remove the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pid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from the ready queue)</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(c) pass control to the scheduler.</a:t>
            </a:r>
          </a:p>
        </p:txBody>
      </p:sp>
    </p:spTree>
    <p:extLst>
      <p:ext uri="{BB962C8B-B14F-4D97-AF65-F5344CB8AC3E}">
        <p14:creationId xmlns:p14="http://schemas.microsoft.com/office/powerpoint/2010/main" val="423966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7347" y="764993"/>
            <a:ext cx="8015564" cy="5526962"/>
          </a:xfrm>
          <a:prstGeom prst="rect">
            <a:avLst/>
          </a:prstGeom>
        </p:spPr>
        <p:txBody>
          <a:bodyPr wrap="square">
            <a:spAutoFit/>
          </a:bodyPr>
          <a:lstStyle/>
          <a:p>
            <a:pPr>
              <a:lnSpc>
                <a:spcPct val="120000"/>
              </a:lnSpc>
              <a:buFont typeface="Wingdings" pitchFamily="2" charset="2"/>
              <a:buChar char="l"/>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 教材: </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现代操作系统</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第四版，A</a:t>
            </a:r>
            <a:r>
              <a:rPr lang="en-US" altLang="zh-CN" sz="2800" dirty="0" err="1">
                <a:latin typeface="微软雅黑" panose="020B0503020204020204" pitchFamily="34" charset="-122"/>
                <a:ea typeface="微软雅黑" panose="020B0503020204020204" pitchFamily="34" charset="-122"/>
                <a:cs typeface="Times New Roman" panose="02020603050405020304" pitchFamily="18" charset="0"/>
              </a:rPr>
              <a:t>ndrew</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S.</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Tanenbaum</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spcBef>
                <a:spcPts val="1200"/>
              </a:spcBef>
              <a:buFont typeface="Wingdings" pitchFamily="2" charset="2"/>
              <a:buChar char="l"/>
            </a:pP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课时安排</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20000"/>
              </a:lnSpc>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48 课时 理论课</a:t>
            </a:r>
          </a:p>
          <a:p>
            <a:pPr>
              <a:lnSpc>
                <a:spcPct val="120000"/>
              </a:lnSpc>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16 课时 实验课 </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spcBef>
                <a:spcPts val="1200"/>
              </a:spcBef>
              <a:buFont typeface="Wingdings" pitchFamily="2" charset="2"/>
              <a:buChar char="l"/>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 分数: </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:10%;   </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测验</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30%;</a:t>
            </a:r>
          </a:p>
          <a:p>
            <a:pPr>
              <a:lnSpc>
                <a:spcPct val="120000"/>
              </a:lnSpc>
            </a:pP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作业</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5%;   </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考勤</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5%;</a:t>
            </a:r>
          </a:p>
          <a:p>
            <a:pPr>
              <a:lnSpc>
                <a:spcPct val="120000"/>
              </a:lnSpc>
            </a:pP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期末考</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闭卷</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50%;</a:t>
            </a:r>
            <a:endPar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0" y="218368"/>
            <a:ext cx="9145588" cy="546625"/>
          </a:xfrm>
          <a:prstGeom prst="rect">
            <a:avLst/>
          </a:prstGeom>
        </p:spPr>
        <p:txBody>
          <a:bodyPr wrap="square">
            <a:spAutoFit/>
          </a:bodyPr>
          <a:lstStyle/>
          <a:p>
            <a:pPr algn="ctr">
              <a:lnSpc>
                <a:spcPct val="80000"/>
              </a:lnSpc>
            </a:pPr>
            <a:r>
              <a:rPr lang="zh-CN" altLang="en-US" sz="3600" b="1" dirty="0">
                <a:latin typeface="微软雅黑" panose="020B0503020204020204" pitchFamily="34" charset="-122"/>
                <a:ea typeface="微软雅黑" panose="020B0503020204020204" pitchFamily="34" charset="-122"/>
                <a:cs typeface="Times New Roman" panose="02020603050405020304" pitchFamily="18" charset="0"/>
              </a:rPr>
              <a:t>课程安排</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836C008E-BA23-4BC1-8BEC-268A404EDB99}" type="slidenum">
              <a:rPr lang="zh-CN" altLang="en-US" sz="1400">
                <a:ea typeface="宋体" panose="02010600030101010101" pitchFamily="2" charset="-122"/>
              </a:rPr>
              <a:pPr algn="r" eaLnBrk="1" hangingPunct="1"/>
              <a:t>20</a:t>
            </a:fld>
            <a:endParaRPr lang="en-US" sz="1400">
              <a:ea typeface="宋体" panose="02010600030101010101" pitchFamily="2" charset="-122"/>
            </a:endParaRPr>
          </a:p>
        </p:txBody>
      </p:sp>
      <p:sp>
        <p:nvSpPr>
          <p:cNvPr id="61443" name="Rectangle 2"/>
          <p:cNvSpPr>
            <a:spLocks noGrp="1" noChangeArrowheads="1"/>
          </p:cNvSpPr>
          <p:nvPr>
            <p:ph type="title" idx="4294967295"/>
          </p:nvPr>
        </p:nvSpPr>
        <p:spPr>
          <a:xfrm>
            <a:off x="672524" y="110227"/>
            <a:ext cx="7888070" cy="1325563"/>
          </a:xfrm>
        </p:spPr>
        <p:txBody>
          <a:bodyPr>
            <a:normAutofit/>
          </a:bodyPr>
          <a:lstStyle/>
          <a:p>
            <a:pPr algn="ctr"/>
            <a:r>
              <a:rPr lang="zh-CN" altLang="en-US" sz="3800" b="1" dirty="0">
                <a:latin typeface="微软雅黑" panose="020B0503020204020204" pitchFamily="34" charset="-122"/>
                <a:ea typeface="微软雅黑" panose="020B0503020204020204" pitchFamily="34" charset="-122"/>
              </a:rPr>
              <a:t>信号量</a:t>
            </a:r>
            <a:r>
              <a:rPr lang="en-US" altLang="zh-CN" sz="3800" b="1" dirty="0">
                <a:ea typeface="宋体" panose="02010600030101010101" pitchFamily="2" charset="-122"/>
              </a:rPr>
              <a:t> [E.W. Dijkstra, 1965]</a:t>
            </a:r>
          </a:p>
        </p:txBody>
      </p:sp>
      <p:sp>
        <p:nvSpPr>
          <p:cNvPr id="61444" name="Rectangle 3"/>
          <p:cNvSpPr>
            <a:spLocks noGrp="1" noChangeArrowheads="1"/>
          </p:cNvSpPr>
          <p:nvPr>
            <p:ph type="body" idx="4294967295"/>
          </p:nvPr>
        </p:nvSpPr>
        <p:spPr>
          <a:xfrm>
            <a:off x="866263" y="1739704"/>
            <a:ext cx="7815262" cy="4102746"/>
          </a:xfrm>
          <a:noFill/>
          <a:ln w="25400">
            <a:solidFill>
              <a:schemeClr val="accent1"/>
            </a:solidFill>
          </a:ln>
        </p:spPr>
        <p:txBody>
          <a:bodyPr/>
          <a:lstStyle/>
          <a:p>
            <a:pPr eaLnBrk="1" hangingPunct="1">
              <a:buFontTx/>
              <a:buNone/>
            </a:pPr>
            <a:r>
              <a:rPr lang="zh-CN" altLang="en-US" dirty="0">
                <a:ea typeface="宋体" panose="02010600030101010101" pitchFamily="2" charset="-122"/>
              </a:rPr>
              <a:t>		</a:t>
            </a:r>
            <a:r>
              <a:rPr lang="zh-CN" altLang="en-US" sz="2400" dirty="0">
                <a:ea typeface="宋体" panose="02010600030101010101" pitchFamily="2" charset="-122"/>
              </a:rPr>
              <a:t>UP(S):</a:t>
            </a:r>
          </a:p>
          <a:p>
            <a:pPr eaLnBrk="1" hangingPunct="1">
              <a:buFontTx/>
              <a:buNone/>
            </a:pPr>
            <a:endParaRPr lang="zh-CN" altLang="en-US" sz="2400" dirty="0">
              <a:ea typeface="宋体" panose="02010600030101010101" pitchFamily="2" charset="-122"/>
            </a:endParaRPr>
          </a:p>
          <a:p>
            <a:pPr eaLnBrk="1" hangingPunct="1">
              <a:buFontTx/>
              <a:buNone/>
            </a:pPr>
            <a:r>
              <a:rPr lang="zh-CN" altLang="en-US" sz="2400" dirty="0">
                <a:ea typeface="宋体" panose="02010600030101010101" pitchFamily="2" charset="-122"/>
              </a:rPr>
              <a:t>		    if (S.Q is nonempty)</a:t>
            </a:r>
          </a:p>
          <a:p>
            <a:pPr eaLnBrk="1" hangingPunct="1">
              <a:buFontTx/>
              <a:buNone/>
            </a:pPr>
            <a:r>
              <a:rPr lang="zh-CN" altLang="en-US" sz="2400" dirty="0">
                <a:ea typeface="宋体" panose="02010600030101010101" pitchFamily="2" charset="-122"/>
              </a:rPr>
              <a:t>			wakeup(P) 唤醒 S.Q中的某个</a:t>
            </a:r>
            <a:r>
              <a:rPr lang="en-US" altLang="zh-CN" sz="2400" dirty="0">
                <a:ea typeface="宋体" panose="02010600030101010101" pitchFamily="2" charset="-122"/>
              </a:rPr>
              <a:t>P</a:t>
            </a:r>
            <a:r>
              <a:rPr lang="zh-CN" altLang="en-US" sz="2400" dirty="0">
                <a:ea typeface="宋体" panose="02010600030101010101" pitchFamily="2" charset="-122"/>
              </a:rPr>
              <a:t>; 即：</a:t>
            </a:r>
          </a:p>
          <a:p>
            <a:pPr eaLnBrk="1" hangingPunct="1">
              <a:buFontTx/>
              <a:buNone/>
            </a:pPr>
            <a:r>
              <a:rPr lang="zh-CN" altLang="en-US" sz="2400" dirty="0">
                <a:ea typeface="宋体" panose="02010600030101010101" pitchFamily="2" charset="-122"/>
              </a:rPr>
              <a:t>                        (a) remove a pid from S.Q (the pid of P),</a:t>
            </a:r>
          </a:p>
          <a:p>
            <a:pPr eaLnBrk="1" hangingPunct="1">
              <a:buFontTx/>
              <a:buNone/>
            </a:pPr>
            <a:r>
              <a:rPr lang="zh-CN" altLang="en-US" sz="2400" dirty="0">
                <a:ea typeface="宋体" panose="02010600030101010101" pitchFamily="2" charset="-122"/>
              </a:rPr>
              <a:t>                        (b) put the pid in the ready queue, and</a:t>
            </a:r>
          </a:p>
          <a:p>
            <a:pPr eaLnBrk="1" hangingPunct="1">
              <a:buFontTx/>
              <a:buNone/>
            </a:pPr>
            <a:r>
              <a:rPr lang="zh-CN" altLang="en-US" sz="2400" dirty="0">
                <a:ea typeface="宋体" panose="02010600030101010101" pitchFamily="2" charset="-122"/>
              </a:rPr>
              <a:t>                        (c) pass control to the scheduler.</a:t>
            </a:r>
          </a:p>
          <a:p>
            <a:pPr eaLnBrk="1" hangingPunct="1">
              <a:buFontTx/>
              <a:buNone/>
            </a:pPr>
            <a:r>
              <a:rPr lang="zh-CN" altLang="en-US" sz="2400" dirty="0">
                <a:ea typeface="宋体" panose="02010600030101010101" pitchFamily="2" charset="-122"/>
              </a:rPr>
              <a:t>		    else</a:t>
            </a:r>
          </a:p>
          <a:p>
            <a:pPr eaLnBrk="1" hangingPunct="1">
              <a:buFontTx/>
              <a:buNone/>
            </a:pPr>
            <a:r>
              <a:rPr lang="zh-CN" altLang="en-US" sz="2400" dirty="0">
                <a:ea typeface="宋体" panose="02010600030101010101" pitchFamily="2" charset="-122"/>
              </a:rPr>
              <a:t>			S.count = S.count + 1;</a:t>
            </a:r>
          </a:p>
        </p:txBody>
      </p:sp>
    </p:spTree>
    <p:extLst>
      <p:ext uri="{BB962C8B-B14F-4D97-AF65-F5344CB8AC3E}">
        <p14:creationId xmlns:p14="http://schemas.microsoft.com/office/powerpoint/2010/main" val="3581123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AB0FBD78-1787-4905-ABC5-E865DB903246}" type="slidenum">
              <a:rPr lang="zh-CN" altLang="en-US" sz="1400">
                <a:ea typeface="宋体" panose="02010600030101010101" pitchFamily="2" charset="-122"/>
              </a:rPr>
              <a:pPr algn="r" eaLnBrk="1" hangingPunct="1"/>
              <a:t>21</a:t>
            </a:fld>
            <a:endParaRPr lang="en-US" sz="1400">
              <a:ea typeface="宋体" panose="02010600030101010101" pitchFamily="2" charset="-122"/>
            </a:endParaRPr>
          </a:p>
        </p:txBody>
      </p:sp>
      <p:sp>
        <p:nvSpPr>
          <p:cNvPr id="62467" name="Rectangle 2"/>
          <p:cNvSpPr>
            <a:spLocks noGrp="1" noChangeArrowheads="1"/>
          </p:cNvSpPr>
          <p:nvPr>
            <p:ph type="title" idx="4294967295"/>
          </p:nvPr>
        </p:nvSpPr>
        <p:spPr>
          <a:xfrm>
            <a:off x="643732" y="110226"/>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利用信号量实现互斥</a:t>
            </a:r>
            <a:endParaRPr lang="en-US" altLang="zh-CN" sz="3800" b="1" dirty="0">
              <a:latin typeface="微软雅黑" panose="020B0503020204020204" pitchFamily="34" charset="-122"/>
              <a:ea typeface="微软雅黑" panose="020B0503020204020204" pitchFamily="34" charset="-122"/>
            </a:endParaRPr>
          </a:p>
        </p:txBody>
      </p:sp>
      <p:sp>
        <p:nvSpPr>
          <p:cNvPr id="62468" name="Rectangle 3"/>
          <p:cNvSpPr>
            <a:spLocks noGrp="1" noChangeArrowheads="1"/>
          </p:cNvSpPr>
          <p:nvPr>
            <p:ph type="body" idx="4294967295"/>
          </p:nvPr>
        </p:nvSpPr>
        <p:spPr>
          <a:xfrm>
            <a:off x="643732" y="1209675"/>
            <a:ext cx="7815262" cy="5181600"/>
          </a:xfrm>
          <a:noFill/>
        </p:spPr>
        <p:txBody>
          <a:bodyPr/>
          <a:lstStyle/>
          <a:p>
            <a:pPr eaLnBrk="1" hangingPunct="1">
              <a:lnSpc>
                <a:spcPct val="12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信号量通过引入阻塞避免了忙等待</a:t>
            </a:r>
          </a:p>
        </p:txBody>
      </p:sp>
      <p:sp>
        <p:nvSpPr>
          <p:cNvPr id="2" name="矩形 1">
            <a:extLst>
              <a:ext uri="{FF2B5EF4-FFF2-40B4-BE49-F238E27FC236}">
                <a16:creationId xmlns:a16="http://schemas.microsoft.com/office/drawing/2014/main" id="{218DB070-DE84-4EC7-B224-DBAC1F4FCCAA}"/>
              </a:ext>
            </a:extLst>
          </p:cNvPr>
          <p:cNvSpPr/>
          <p:nvPr/>
        </p:nvSpPr>
        <p:spPr>
          <a:xfrm>
            <a:off x="974850" y="2338974"/>
            <a:ext cx="7556952" cy="2632516"/>
          </a:xfrm>
          <a:prstGeom prst="rect">
            <a:avLst/>
          </a:prstGeom>
          <a:ln w="25400">
            <a:solidFill>
              <a:schemeClr val="accent1"/>
            </a:solidFill>
          </a:ln>
        </p:spPr>
        <p:txBody>
          <a:bodyPr wrap="square">
            <a:spAutoFit/>
          </a:bodyPr>
          <a:lstStyle/>
          <a:p>
            <a:pPr>
              <a:lnSpc>
                <a:spcPct val="12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s</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emaphore mutex = 1;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set mutex.count = 1</a:t>
            </a:r>
          </a:p>
          <a:p>
            <a:pPr>
              <a:lnSpc>
                <a:spcPct val="120000"/>
              </a:lnSpc>
            </a:pP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DOWN(mutex);</a:t>
            </a:r>
          </a:p>
          <a:p>
            <a:pPr>
              <a:lnSpc>
                <a:spcPct val="12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critical section -</a:t>
            </a:r>
          </a:p>
          <a:p>
            <a:pPr>
              <a:lnSpc>
                <a:spcPct val="12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UP(mutex);</a:t>
            </a:r>
          </a:p>
        </p:txBody>
      </p:sp>
    </p:spTree>
    <p:extLst>
      <p:ext uri="{BB962C8B-B14F-4D97-AF65-F5344CB8AC3E}">
        <p14:creationId xmlns:p14="http://schemas.microsoft.com/office/powerpoint/2010/main" val="2819372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D614BC91-AABA-43F0-9390-CFFD1F2A872E}" type="slidenum">
              <a:rPr lang="zh-CN" altLang="en-US" sz="1400">
                <a:ea typeface="宋体" panose="02010600030101010101" pitchFamily="2" charset="-122"/>
              </a:rPr>
              <a:pPr algn="r" eaLnBrk="1" hangingPunct="1"/>
              <a:t>22</a:t>
            </a:fld>
            <a:endParaRPr lang="en-US" sz="1400">
              <a:ea typeface="宋体" panose="02010600030101010101" pitchFamily="2" charset="-122"/>
            </a:endParaRPr>
          </a:p>
        </p:txBody>
      </p:sp>
      <p:sp>
        <p:nvSpPr>
          <p:cNvPr id="66563" name="Rectangle 2"/>
          <p:cNvSpPr>
            <a:spLocks noGrp="1" noChangeArrowheads="1"/>
          </p:cNvSpPr>
          <p:nvPr>
            <p:ph type="title" idx="4294967295"/>
          </p:nvPr>
        </p:nvSpPr>
        <p:spPr>
          <a:xfrm>
            <a:off x="920174" y="101619"/>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互斥量</a:t>
            </a:r>
            <a:endParaRPr lang="en-US" altLang="zh-CN" sz="3800" b="1" dirty="0">
              <a:latin typeface="微软雅黑" panose="020B0503020204020204" pitchFamily="34" charset="-122"/>
              <a:ea typeface="微软雅黑" panose="020B0503020204020204" pitchFamily="34" charset="-122"/>
            </a:endParaRPr>
          </a:p>
        </p:txBody>
      </p:sp>
      <p:sp>
        <p:nvSpPr>
          <p:cNvPr id="66564" name="Rectangle 3"/>
          <p:cNvSpPr>
            <a:spLocks noGrp="1" noChangeArrowheads="1"/>
          </p:cNvSpPr>
          <p:nvPr>
            <p:ph type="body" idx="4294967295"/>
          </p:nvPr>
        </p:nvSpPr>
        <p:spPr>
          <a:xfrm>
            <a:off x="794" y="5624514"/>
            <a:ext cx="9144000" cy="828675"/>
          </a:xfrm>
        </p:spPr>
        <p:txBody>
          <a:bodyPr/>
          <a:lstStyle/>
          <a:p>
            <a:pPr algn="ctr" eaLnBrk="1" hangingPunct="1">
              <a:buFontTx/>
              <a:buNone/>
            </a:pPr>
            <a:r>
              <a:rPr lang="en-US" altLang="zh-CN" i="1" dirty="0" err="1">
                <a:ea typeface="宋体" panose="02010600030101010101" pitchFamily="2" charset="-122"/>
              </a:rPr>
              <a:t>mutex_lock</a:t>
            </a:r>
            <a:r>
              <a:rPr lang="en-US" altLang="zh-CN" dirty="0">
                <a:ea typeface="宋体" panose="02010600030101010101" pitchFamily="2" charset="-122"/>
              </a:rPr>
              <a:t> </a:t>
            </a:r>
            <a:r>
              <a:rPr lang="zh-CN" altLang="en-US" dirty="0">
                <a:ea typeface="宋体" panose="02010600030101010101" pitchFamily="2" charset="-122"/>
              </a:rPr>
              <a:t>和</a:t>
            </a:r>
            <a:r>
              <a:rPr lang="en-US" altLang="zh-CN" dirty="0">
                <a:ea typeface="宋体" panose="02010600030101010101" pitchFamily="2" charset="-122"/>
              </a:rPr>
              <a:t> </a:t>
            </a:r>
            <a:r>
              <a:rPr lang="en-US" altLang="zh-CN" i="1" dirty="0" err="1">
                <a:ea typeface="宋体" panose="02010600030101010101" pitchFamily="2" charset="-122"/>
              </a:rPr>
              <a:t>mutex_unlock</a:t>
            </a:r>
            <a:r>
              <a:rPr lang="en-US" altLang="zh-CN" i="1" dirty="0">
                <a:ea typeface="宋体" panose="02010600030101010101" pitchFamily="2" charset="-122"/>
              </a:rPr>
              <a:t> </a:t>
            </a:r>
            <a:r>
              <a:rPr lang="zh-CN" altLang="en-US" dirty="0">
                <a:ea typeface="宋体" panose="02010600030101010101" pitchFamily="2" charset="-122"/>
              </a:rPr>
              <a:t>的实现</a:t>
            </a:r>
            <a:endParaRPr lang="en-US" altLang="zh-CN" dirty="0">
              <a:ea typeface="宋体" panose="02010600030101010101" pitchFamily="2" charset="-122"/>
            </a:endParaRPr>
          </a:p>
        </p:txBody>
      </p:sp>
      <p:pic>
        <p:nvPicPr>
          <p:cNvPr id="665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57" y="2035176"/>
            <a:ext cx="8691562"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ectangle 6"/>
          <p:cNvSpPr>
            <a:spLocks noChangeArrowheads="1"/>
          </p:cNvSpPr>
          <p:nvPr/>
        </p:nvSpPr>
        <p:spPr bwMode="auto">
          <a:xfrm>
            <a:off x="296069" y="1117601"/>
            <a:ext cx="81803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marL="457200" indent="-457200" eaLnBrk="1" hangingPunct="1">
              <a:spcBef>
                <a:spcPct val="20000"/>
              </a:spcBef>
              <a:buClr>
                <a:schemeClr val="tx1"/>
              </a:buClr>
              <a:buFont typeface="Wingdings" panose="05000000000000000000" pitchFamily="2" charset="2"/>
              <a:buChar char="l"/>
            </a:pPr>
            <a:r>
              <a:rPr lang="zh-CN" altLang="en-US" sz="2800" dirty="0">
                <a:ea typeface="宋体" panose="02010600030101010101" pitchFamily="2" charset="-122"/>
              </a:rPr>
              <a:t>互斥量是一种特殊的信号量，它只有两种状态</a:t>
            </a:r>
            <a:r>
              <a:rPr lang="en-US" sz="2800" dirty="0">
                <a:ea typeface="宋体" panose="02010600030101010101" pitchFamily="2" charset="-122"/>
              </a:rPr>
              <a:t>: unlocked</a:t>
            </a:r>
            <a:r>
              <a:rPr lang="zh-CN" altLang="en-US" sz="2800" dirty="0">
                <a:ea typeface="宋体" panose="02010600030101010101" pitchFamily="2" charset="-122"/>
              </a:rPr>
              <a:t> (0)</a:t>
            </a:r>
            <a:r>
              <a:rPr lang="en-US" sz="2800" dirty="0">
                <a:ea typeface="宋体" panose="02010600030101010101" pitchFamily="2" charset="-122"/>
              </a:rPr>
              <a:t> </a:t>
            </a:r>
            <a:r>
              <a:rPr lang="zh-CN" altLang="en-US" sz="2800" dirty="0">
                <a:ea typeface="宋体" panose="02010600030101010101" pitchFamily="2" charset="-122"/>
              </a:rPr>
              <a:t>或</a:t>
            </a:r>
            <a:r>
              <a:rPr lang="en-US" sz="2800" dirty="0">
                <a:ea typeface="宋体" panose="02010600030101010101" pitchFamily="2" charset="-122"/>
              </a:rPr>
              <a:t> locked</a:t>
            </a:r>
            <a:r>
              <a:rPr lang="zh-CN" altLang="en-US" sz="2800" dirty="0">
                <a:ea typeface="宋体" panose="02010600030101010101" pitchFamily="2" charset="-122"/>
              </a:rPr>
              <a:t> (1)</a:t>
            </a:r>
            <a:r>
              <a:rPr lang="en-US" sz="2800" dirty="0">
                <a:ea typeface="宋体" panose="02010600030101010101" pitchFamily="2" charset="-122"/>
              </a:rPr>
              <a:t>.</a:t>
            </a:r>
          </a:p>
        </p:txBody>
      </p:sp>
    </p:spTree>
    <p:extLst>
      <p:ext uri="{BB962C8B-B14F-4D97-AF65-F5344CB8AC3E}">
        <p14:creationId xmlns:p14="http://schemas.microsoft.com/office/powerpoint/2010/main" val="2712494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724532A8-E3B0-4A07-8974-A2352CBC4BA9}" type="slidenum">
              <a:rPr lang="zh-CN" altLang="en-US" sz="1400">
                <a:ea typeface="宋体" panose="02010600030101010101" pitchFamily="2" charset="-122"/>
              </a:rPr>
              <a:pPr algn="r" eaLnBrk="1" hangingPunct="1"/>
              <a:t>23</a:t>
            </a:fld>
            <a:endParaRPr lang="en-US" sz="1400">
              <a:ea typeface="宋体" panose="02010600030101010101" pitchFamily="2" charset="-122"/>
            </a:endParaRPr>
          </a:p>
        </p:txBody>
      </p:sp>
      <p:sp>
        <p:nvSpPr>
          <p:cNvPr id="67587" name="Rectangle 2"/>
          <p:cNvSpPr>
            <a:spLocks noGrp="1" noChangeArrowheads="1"/>
          </p:cNvSpPr>
          <p:nvPr>
            <p:ph type="title" idx="4294967295"/>
          </p:nvPr>
        </p:nvSpPr>
        <p:spPr>
          <a:xfrm>
            <a:off x="721519" y="0"/>
            <a:ext cx="7772400" cy="84455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利用信号量实现同步</a:t>
            </a:r>
            <a:r>
              <a:rPr lang="en-US" altLang="zh-CN" sz="3800" b="1" dirty="0">
                <a:latin typeface="微软雅黑" panose="020B0503020204020204" pitchFamily="34" charset="-122"/>
                <a:ea typeface="微软雅黑" panose="020B0503020204020204" pitchFamily="34" charset="-122"/>
              </a:rPr>
              <a:t>/</a:t>
            </a:r>
            <a:r>
              <a:rPr lang="zh-CN" altLang="en-US" sz="3800" b="1" dirty="0">
                <a:latin typeface="微软雅黑" panose="020B0503020204020204" pitchFamily="34" charset="-122"/>
                <a:ea typeface="微软雅黑" panose="020B0503020204020204" pitchFamily="34" charset="-122"/>
              </a:rPr>
              <a:t>异步</a:t>
            </a:r>
            <a:endParaRPr lang="en-US" altLang="zh-CN" sz="3800" b="1" dirty="0">
              <a:latin typeface="微软雅黑" panose="020B0503020204020204" pitchFamily="34" charset="-122"/>
              <a:ea typeface="微软雅黑" panose="020B0503020204020204" pitchFamily="34" charset="-122"/>
            </a:endParaRPr>
          </a:p>
        </p:txBody>
      </p:sp>
      <p:sp>
        <p:nvSpPr>
          <p:cNvPr id="67588" name="Rectangle 3"/>
          <p:cNvSpPr>
            <a:spLocks noGrp="1" noChangeArrowheads="1"/>
          </p:cNvSpPr>
          <p:nvPr>
            <p:ph type="body" idx="4294967295"/>
          </p:nvPr>
        </p:nvSpPr>
        <p:spPr>
          <a:xfrm>
            <a:off x="282867" y="970216"/>
            <a:ext cx="8649704" cy="5541963"/>
          </a:xfrm>
        </p:spPr>
        <p:txBody>
          <a:bodyPr>
            <a:normAutofit lnSpcReduction="10000"/>
          </a:bodyPr>
          <a:lstStyle/>
          <a:p>
            <a:pPr marL="0" indent="0" eaLnBrk="1" hangingPunct="1">
              <a:lnSpc>
                <a:spcPct val="100000"/>
              </a:lnSpc>
              <a:buNone/>
            </a:pPr>
            <a:r>
              <a:rPr lang="zh-CN" altLang="en-US" sz="2800" dirty="0">
                <a:latin typeface="微软雅黑" panose="020B0503020204020204" pitchFamily="34" charset="-122"/>
                <a:ea typeface="微软雅黑" panose="020B0503020204020204" pitchFamily="34" charset="-122"/>
              </a:rPr>
              <a:t>假设我们有四个进程: A, B, C, 和 D.  </a:t>
            </a:r>
            <a:r>
              <a:rPr lang="en-US" altLang="zh-CN" sz="2800" dirty="0">
                <a:latin typeface="微软雅黑" panose="020B0503020204020204" pitchFamily="34" charset="-122"/>
                <a:ea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rPr>
              <a:t>只能在</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完成时开始。</a:t>
            </a:r>
            <a:r>
              <a:rPr lang="en-US" altLang="zh-CN" sz="2800" dirty="0">
                <a:latin typeface="微软雅黑" panose="020B0503020204020204" pitchFamily="34" charset="-122"/>
                <a:ea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rPr>
              <a:t>只能在</a:t>
            </a:r>
            <a:r>
              <a:rPr lang="en-US" altLang="zh-CN" sz="2800" dirty="0">
                <a:latin typeface="微软雅黑" panose="020B0503020204020204" pitchFamily="34" charset="-122"/>
                <a:ea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rPr>
              <a:t>完成时开始。如何实现上述要求？</a:t>
            </a:r>
            <a:endParaRPr lang="zh-CN" altLang="en-US" sz="2400" dirty="0">
              <a:latin typeface="微软雅黑" panose="020B0503020204020204" pitchFamily="34" charset="-122"/>
              <a:ea typeface="微软雅黑" panose="020B0503020204020204" pitchFamily="34" charset="-122"/>
            </a:endParaRPr>
          </a:p>
          <a:p>
            <a:pPr eaLnBrk="1" hangingPunct="1">
              <a:lnSpc>
                <a:spcPct val="100000"/>
              </a:lnSpc>
              <a:buFontTx/>
              <a:buNone/>
            </a:pPr>
            <a:r>
              <a:rPr lang="zh-CN" altLang="en-US" sz="2400" dirty="0">
                <a:latin typeface="微软雅黑" panose="020B0503020204020204" pitchFamily="34" charset="-122"/>
                <a:ea typeface="微软雅黑" panose="020B0503020204020204" pitchFamily="34" charset="-122"/>
              </a:rPr>
              <a:t>                   </a:t>
            </a:r>
          </a:p>
          <a:p>
            <a:pPr eaLnBrk="1" hangingPunct="1">
              <a:lnSpc>
                <a:spcPct val="100000"/>
              </a:lnSpc>
              <a:buFontTx/>
              <a:buNone/>
            </a:pPr>
            <a:r>
              <a:rPr lang="zh-CN" altLang="en-US" sz="2400" dirty="0">
                <a:latin typeface="微软雅黑" panose="020B0503020204020204" pitchFamily="34" charset="-122"/>
                <a:ea typeface="微软雅黑" panose="020B0503020204020204" pitchFamily="34" charset="-122"/>
              </a:rPr>
              <a:t>              </a:t>
            </a:r>
          </a:p>
          <a:p>
            <a:pPr eaLnBrk="1" hangingPunct="1">
              <a:lnSpc>
                <a:spcPct val="100000"/>
              </a:lnSpc>
              <a:buFontTx/>
              <a:buNone/>
            </a:pP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eaLnBrk="1" hangingPunct="1">
              <a:lnSpc>
                <a:spcPct val="100000"/>
              </a:lnSpc>
              <a:buFontTx/>
              <a:buNone/>
            </a:pPr>
            <a:endParaRPr lang="en-US" altLang="zh-CN" sz="2400" dirty="0">
              <a:latin typeface="微软雅黑" panose="020B0503020204020204" pitchFamily="34" charset="-122"/>
              <a:ea typeface="微软雅黑" panose="020B0503020204020204" pitchFamily="34" charset="-122"/>
            </a:endParaRPr>
          </a:p>
          <a:p>
            <a:pPr eaLnBrk="1" hangingPunct="1">
              <a:lnSpc>
                <a:spcPct val="100000"/>
              </a:lnSpc>
              <a:buFontTx/>
              <a:buNone/>
            </a:pPr>
            <a:r>
              <a:rPr lang="zh-CN" altLang="en-US" sz="2400" dirty="0">
                <a:latin typeface="微软雅黑" panose="020B0503020204020204" pitchFamily="34" charset="-122"/>
                <a:ea typeface="微软雅黑" panose="020B0503020204020204" pitchFamily="34" charset="-122"/>
              </a:rPr>
              <a:t>               </a:t>
            </a:r>
          </a:p>
          <a:p>
            <a:pPr eaLnBrk="1" hangingPunct="1">
              <a:lnSpc>
                <a:spcPct val="100000"/>
              </a:lnSpc>
              <a:buFontTx/>
              <a:buNone/>
            </a:pPr>
            <a:endParaRPr lang="en-US" altLang="zh-CN" sz="2400" b="1" dirty="0">
              <a:solidFill>
                <a:srgbClr val="003399"/>
              </a:solidFill>
              <a:latin typeface="微软雅黑" panose="020B0503020204020204" pitchFamily="34" charset="-122"/>
              <a:ea typeface="微软雅黑" panose="020B0503020204020204" pitchFamily="34" charset="-122"/>
            </a:endParaRPr>
          </a:p>
          <a:p>
            <a:pPr eaLnBrk="1" hangingPunct="1">
              <a:lnSpc>
                <a:spcPct val="100000"/>
              </a:lnSpc>
              <a:buFontTx/>
              <a:buNone/>
            </a:pPr>
            <a:endParaRPr lang="en-US" altLang="zh-CN" sz="2400" b="1" dirty="0">
              <a:solidFill>
                <a:srgbClr val="003399"/>
              </a:solidFill>
              <a:latin typeface="微软雅黑" panose="020B0503020204020204" pitchFamily="34" charset="-122"/>
              <a:ea typeface="微软雅黑" panose="020B0503020204020204" pitchFamily="34" charset="-122"/>
            </a:endParaRPr>
          </a:p>
          <a:p>
            <a:pPr eaLnBrk="1" hangingPunct="1">
              <a:lnSpc>
                <a:spcPct val="100000"/>
              </a:lnSpc>
              <a:buFontTx/>
              <a:buNone/>
            </a:pPr>
            <a:endParaRPr lang="en-US" altLang="zh-CN" sz="2400" b="1" dirty="0">
              <a:solidFill>
                <a:srgbClr val="003399"/>
              </a:solidFill>
              <a:latin typeface="微软雅黑" panose="020B0503020204020204" pitchFamily="34" charset="-122"/>
              <a:ea typeface="微软雅黑" panose="020B0503020204020204" pitchFamily="34" charset="-122"/>
            </a:endParaRPr>
          </a:p>
          <a:p>
            <a:pPr eaLnBrk="1" hangingPunct="1">
              <a:lnSpc>
                <a:spcPct val="100000"/>
              </a:lnSpc>
              <a:buFontTx/>
              <a:buNone/>
            </a:pPr>
            <a:endParaRPr lang="en-US" altLang="zh-CN" sz="2400" b="1" dirty="0">
              <a:solidFill>
                <a:srgbClr val="003399"/>
              </a:solidFill>
              <a:latin typeface="微软雅黑" panose="020B0503020204020204" pitchFamily="34" charset="-122"/>
              <a:ea typeface="微软雅黑" panose="020B0503020204020204" pitchFamily="34" charset="-122"/>
            </a:endParaRPr>
          </a:p>
          <a:p>
            <a:pPr algn="ctr" eaLnBrk="1" hangingPunct="1">
              <a:lnSpc>
                <a:spcPct val="100000"/>
              </a:lnSpc>
              <a:buFontTx/>
              <a:buNone/>
            </a:pPr>
            <a:r>
              <a:rPr lang="zh-CN" altLang="en-US" sz="2400" b="1" dirty="0">
                <a:solidFill>
                  <a:srgbClr val="003399"/>
                </a:solidFill>
                <a:latin typeface="微软雅黑" panose="020B0503020204020204" pitchFamily="34" charset="-122"/>
                <a:ea typeface="微软雅黑" panose="020B0503020204020204" pitchFamily="34" charset="-122"/>
              </a:rPr>
              <a:t>需要多少信号量？</a:t>
            </a:r>
          </a:p>
        </p:txBody>
      </p:sp>
      <p:sp>
        <p:nvSpPr>
          <p:cNvPr id="2" name="椭圆 1"/>
          <p:cNvSpPr/>
          <p:nvPr/>
        </p:nvSpPr>
        <p:spPr>
          <a:xfrm>
            <a:off x="3879150" y="2935587"/>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B</a:t>
            </a:r>
            <a:endParaRPr lang="zh-CN" altLang="en-US" sz="2400" b="1" dirty="0">
              <a:solidFill>
                <a:schemeClr val="tx1"/>
              </a:solidFill>
            </a:endParaRPr>
          </a:p>
        </p:txBody>
      </p:sp>
      <p:sp>
        <p:nvSpPr>
          <p:cNvPr id="6" name="椭圆 5"/>
          <p:cNvSpPr/>
          <p:nvPr/>
        </p:nvSpPr>
        <p:spPr>
          <a:xfrm>
            <a:off x="3879150" y="4466574"/>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C</a:t>
            </a:r>
            <a:endParaRPr lang="zh-CN" altLang="en-US" sz="2400" b="1" dirty="0">
              <a:solidFill>
                <a:schemeClr val="tx1"/>
              </a:solidFill>
            </a:endParaRPr>
          </a:p>
        </p:txBody>
      </p:sp>
      <p:sp>
        <p:nvSpPr>
          <p:cNvPr id="7" name="椭圆 6"/>
          <p:cNvSpPr/>
          <p:nvPr/>
        </p:nvSpPr>
        <p:spPr>
          <a:xfrm>
            <a:off x="2305781" y="3796873"/>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A</a:t>
            </a:r>
            <a:endParaRPr lang="zh-CN" altLang="en-US" sz="2400" b="1" dirty="0">
              <a:solidFill>
                <a:schemeClr val="tx1"/>
              </a:solidFill>
            </a:endParaRPr>
          </a:p>
        </p:txBody>
      </p:sp>
      <p:sp>
        <p:nvSpPr>
          <p:cNvPr id="13" name="椭圆 12"/>
          <p:cNvSpPr/>
          <p:nvPr/>
        </p:nvSpPr>
        <p:spPr>
          <a:xfrm>
            <a:off x="5577015" y="3787214"/>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a:t>
            </a:r>
            <a:endParaRPr lang="zh-CN" altLang="en-US" sz="2400" b="1" dirty="0">
              <a:solidFill>
                <a:schemeClr val="tx1"/>
              </a:solidFill>
            </a:endParaRPr>
          </a:p>
        </p:txBody>
      </p:sp>
      <p:cxnSp>
        <p:nvCxnSpPr>
          <p:cNvPr id="16" name="直接箭头连接符 15"/>
          <p:cNvCxnSpPr>
            <a:cxnSpLocks/>
            <a:stCxn id="2" idx="6"/>
            <a:endCxn id="13" idx="1"/>
          </p:cNvCxnSpPr>
          <p:nvPr/>
        </p:nvCxnSpPr>
        <p:spPr>
          <a:xfrm>
            <a:off x="4587488" y="3270438"/>
            <a:ext cx="1093261" cy="6148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cxnSpLocks/>
            <a:stCxn id="6" idx="6"/>
            <a:endCxn id="13" idx="3"/>
          </p:cNvCxnSpPr>
          <p:nvPr/>
        </p:nvCxnSpPr>
        <p:spPr>
          <a:xfrm flipV="1">
            <a:off x="4587488" y="4358840"/>
            <a:ext cx="1093261" cy="44258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cxnSpLocks/>
            <a:stCxn id="7" idx="7"/>
          </p:cNvCxnSpPr>
          <p:nvPr/>
        </p:nvCxnSpPr>
        <p:spPr>
          <a:xfrm flipV="1">
            <a:off x="2910385" y="3411420"/>
            <a:ext cx="968765" cy="483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463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B8208A45-6C50-442A-A0FB-E3CBCC4457CD}" type="slidenum">
              <a:rPr lang="zh-CN" altLang="en-US" sz="1400">
                <a:ea typeface="宋体" panose="02010600030101010101" pitchFamily="2" charset="-122"/>
              </a:rPr>
              <a:pPr algn="r" eaLnBrk="1" hangingPunct="1"/>
              <a:t>24</a:t>
            </a:fld>
            <a:endParaRPr lang="en-US" sz="1400">
              <a:ea typeface="宋体" panose="02010600030101010101" pitchFamily="2" charset="-122"/>
            </a:endParaRPr>
          </a:p>
        </p:txBody>
      </p:sp>
      <p:sp>
        <p:nvSpPr>
          <p:cNvPr id="69635" name="Rectangle 2"/>
          <p:cNvSpPr>
            <a:spLocks noGrp="1" noChangeArrowheads="1"/>
          </p:cNvSpPr>
          <p:nvPr>
            <p:ph type="title" idx="4294967295"/>
          </p:nvPr>
        </p:nvSpPr>
        <p:spPr>
          <a:xfrm>
            <a:off x="788194" y="125426"/>
            <a:ext cx="7772400" cy="831850"/>
          </a:xfrm>
        </p:spPr>
        <p:txBody>
          <a:bodyPr>
            <a:normAutofit/>
          </a:bodyPr>
          <a:lstStyle/>
          <a:p>
            <a:pPr algn="ctr"/>
            <a:r>
              <a:rPr lang="zh-CN" altLang="en-US" sz="3800" b="1" dirty="0">
                <a:latin typeface="微软雅黑" panose="020B0503020204020204" pitchFamily="34" charset="-122"/>
                <a:ea typeface="微软雅黑" panose="020B0503020204020204" pitchFamily="34" charset="-122"/>
              </a:rPr>
              <a:t>利用信号量实现同步</a:t>
            </a:r>
            <a:r>
              <a:rPr lang="en-US" altLang="zh-CN" sz="3800" b="1" dirty="0">
                <a:latin typeface="微软雅黑" panose="020B0503020204020204" pitchFamily="34" charset="-122"/>
                <a:ea typeface="微软雅黑" panose="020B0503020204020204" pitchFamily="34" charset="-122"/>
              </a:rPr>
              <a:t>/</a:t>
            </a:r>
            <a:r>
              <a:rPr lang="zh-CN" altLang="en-US" sz="3800" b="1" dirty="0">
                <a:latin typeface="微软雅黑" panose="020B0503020204020204" pitchFamily="34" charset="-122"/>
                <a:ea typeface="微软雅黑" panose="020B0503020204020204" pitchFamily="34" charset="-122"/>
              </a:rPr>
              <a:t>异步</a:t>
            </a:r>
            <a:endParaRPr lang="en-US" altLang="zh-CN" sz="3800" b="1" dirty="0">
              <a:ea typeface="宋体" panose="02010600030101010101" pitchFamily="2" charset="-122"/>
            </a:endParaRPr>
          </a:p>
        </p:txBody>
      </p:sp>
      <p:sp>
        <p:nvSpPr>
          <p:cNvPr id="69636" name="Rectangle 3"/>
          <p:cNvSpPr>
            <a:spLocks noGrp="1" noChangeArrowheads="1"/>
          </p:cNvSpPr>
          <p:nvPr>
            <p:ph type="body" idx="4294967295"/>
          </p:nvPr>
        </p:nvSpPr>
        <p:spPr>
          <a:xfrm>
            <a:off x="788194" y="1062516"/>
            <a:ext cx="7564437" cy="5562600"/>
          </a:xfrm>
        </p:spPr>
        <p:txBody>
          <a:bodyPr>
            <a:normAutofit fontScale="92500" lnSpcReduction="10000"/>
          </a:bodyPr>
          <a:lstStyle/>
          <a:p>
            <a:pPr eaLnBrk="1" hangingPunct="1">
              <a:lnSpc>
                <a:spcPct val="80000"/>
              </a:lnSpc>
              <a:buFont typeface="Wingdings" panose="05000000000000000000" pitchFamily="2" charset="2"/>
              <a:buChar char="l"/>
            </a:pPr>
            <a:r>
              <a:rPr lang="en-US" altLang="zh-CN" sz="2000" dirty="0">
                <a:ea typeface="宋体" panose="02010600030101010101" pitchFamily="2" charset="-122"/>
              </a:rPr>
              <a:t>Process A:</a:t>
            </a:r>
          </a:p>
          <a:p>
            <a:pPr eaLnBrk="1" hangingPunct="1">
              <a:lnSpc>
                <a:spcPct val="80000"/>
              </a:lnSpc>
              <a:buFontTx/>
              <a:buNone/>
            </a:pPr>
            <a:r>
              <a:rPr lang="en-US" altLang="zh-CN" sz="2000" dirty="0">
                <a:ea typeface="宋体" panose="02010600030101010101" pitchFamily="2" charset="-122"/>
              </a:rPr>
              <a:t>             - do work of A</a:t>
            </a:r>
          </a:p>
          <a:p>
            <a:pPr eaLnBrk="1" hangingPunct="1">
              <a:lnSpc>
                <a:spcPct val="80000"/>
              </a:lnSpc>
              <a:buFontTx/>
              <a:buNone/>
            </a:pPr>
            <a:r>
              <a:rPr lang="en-US" altLang="zh-CN" sz="2000" dirty="0">
                <a:ea typeface="宋体" panose="02010600030101010101" pitchFamily="2" charset="-122"/>
              </a:rPr>
              <a:t>             UP(S1);         /* Let B or C start */</a:t>
            </a:r>
          </a:p>
          <a:p>
            <a:pPr eaLnBrk="1" hangingPunct="1">
              <a:lnSpc>
                <a:spcPct val="80000"/>
              </a:lnSpc>
              <a:buFontTx/>
              <a:buNone/>
            </a:pPr>
            <a:r>
              <a:rPr lang="en-US" altLang="zh-CN" sz="2000" dirty="0">
                <a:ea typeface="宋体" panose="02010600030101010101" pitchFamily="2" charset="-122"/>
              </a:rPr>
              <a:t>             </a:t>
            </a:r>
          </a:p>
          <a:p>
            <a:pPr eaLnBrk="1" hangingPunct="1">
              <a:lnSpc>
                <a:spcPct val="80000"/>
              </a:lnSpc>
              <a:buFontTx/>
              <a:buNone/>
            </a:pPr>
            <a:r>
              <a:rPr lang="en-US" altLang="zh-CN" sz="2000" dirty="0">
                <a:ea typeface="宋体" panose="02010600030101010101" pitchFamily="2" charset="-122"/>
              </a:rPr>
              <a:t>              Process B:</a:t>
            </a:r>
          </a:p>
          <a:p>
            <a:pPr eaLnBrk="1" hangingPunct="1">
              <a:lnSpc>
                <a:spcPct val="80000"/>
              </a:lnSpc>
              <a:buFontTx/>
              <a:buNone/>
            </a:pPr>
            <a:r>
              <a:rPr lang="en-US" altLang="zh-CN" sz="2000" dirty="0">
                <a:ea typeface="宋体" panose="02010600030101010101" pitchFamily="2" charset="-122"/>
              </a:rPr>
              <a:t>              DOWN(S1);     /* Block until A is finished */</a:t>
            </a:r>
          </a:p>
          <a:p>
            <a:pPr eaLnBrk="1" hangingPunct="1">
              <a:lnSpc>
                <a:spcPct val="80000"/>
              </a:lnSpc>
              <a:buFontTx/>
              <a:buNone/>
            </a:pPr>
            <a:r>
              <a:rPr lang="en-US" altLang="zh-CN" sz="2000" dirty="0">
                <a:ea typeface="宋体" panose="02010600030101010101" pitchFamily="2" charset="-122"/>
              </a:rPr>
              <a:t>                - do work of B</a:t>
            </a:r>
          </a:p>
          <a:p>
            <a:pPr eaLnBrk="1" hangingPunct="1">
              <a:lnSpc>
                <a:spcPct val="80000"/>
              </a:lnSpc>
              <a:buFontTx/>
              <a:buNone/>
            </a:pPr>
            <a:r>
              <a:rPr lang="en-US" altLang="zh-CN" sz="2000" dirty="0">
                <a:ea typeface="宋体" panose="02010600030101010101" pitchFamily="2" charset="-122"/>
              </a:rPr>
              <a:t>              UP(S2);</a:t>
            </a:r>
          </a:p>
          <a:p>
            <a:pPr eaLnBrk="1" hangingPunct="1">
              <a:lnSpc>
                <a:spcPct val="80000"/>
              </a:lnSpc>
              <a:buFontTx/>
              <a:buNone/>
            </a:pPr>
            <a:endParaRPr lang="en-US" altLang="zh-CN" sz="2000" dirty="0">
              <a:ea typeface="宋体" panose="02010600030101010101" pitchFamily="2" charset="-122"/>
            </a:endParaRPr>
          </a:p>
          <a:p>
            <a:pPr eaLnBrk="1" hangingPunct="1">
              <a:lnSpc>
                <a:spcPct val="80000"/>
              </a:lnSpc>
              <a:buFontTx/>
              <a:buNone/>
            </a:pPr>
            <a:r>
              <a:rPr lang="en-US" altLang="zh-CN" sz="2000" dirty="0">
                <a:ea typeface="宋体" panose="02010600030101010101" pitchFamily="2" charset="-122"/>
              </a:rPr>
              <a:t>              Process C:</a:t>
            </a:r>
            <a:br>
              <a:rPr lang="en-US" altLang="zh-CN" sz="2000" dirty="0">
                <a:ea typeface="宋体" panose="02010600030101010101" pitchFamily="2" charset="-122"/>
              </a:rPr>
            </a:br>
            <a:r>
              <a:rPr lang="en-US" altLang="zh-CN" sz="2000" dirty="0">
                <a:ea typeface="宋体" panose="02010600030101010101" pitchFamily="2" charset="-122"/>
              </a:rPr>
              <a:t>    	      - do work of C</a:t>
            </a:r>
          </a:p>
          <a:p>
            <a:pPr eaLnBrk="1" hangingPunct="1">
              <a:lnSpc>
                <a:spcPct val="80000"/>
              </a:lnSpc>
              <a:buFontTx/>
              <a:buNone/>
            </a:pPr>
            <a:r>
              <a:rPr lang="en-US" altLang="zh-CN" sz="2000" dirty="0">
                <a:ea typeface="宋体" panose="02010600030101010101" pitchFamily="2" charset="-122"/>
              </a:rPr>
              <a:t>                UP(S3);</a:t>
            </a:r>
          </a:p>
          <a:p>
            <a:pPr eaLnBrk="1" hangingPunct="1">
              <a:lnSpc>
                <a:spcPct val="80000"/>
              </a:lnSpc>
              <a:buFontTx/>
              <a:buNone/>
            </a:pPr>
            <a:endParaRPr lang="en-US" altLang="zh-CN" sz="2000" dirty="0">
              <a:ea typeface="宋体" panose="02010600030101010101" pitchFamily="2" charset="-122"/>
            </a:endParaRPr>
          </a:p>
          <a:p>
            <a:pPr>
              <a:buNone/>
            </a:pPr>
            <a:r>
              <a:rPr lang="en-US" altLang="zh-CN" sz="2000" dirty="0">
                <a:ea typeface="宋体" panose="02010600030101010101" pitchFamily="2" charset="-122"/>
              </a:rPr>
              <a:t>	           </a:t>
            </a:r>
            <a:r>
              <a:rPr lang="zh-CN" altLang="en-US" sz="2000" dirty="0">
                <a:ea typeface="宋体" panose="02010600030101010101" pitchFamily="2" charset="-122"/>
              </a:rPr>
              <a:t>Process D:</a:t>
            </a:r>
            <a:endParaRPr lang="en-US" altLang="zh-CN" sz="2000" dirty="0">
              <a:ea typeface="宋体" panose="02010600030101010101" pitchFamily="2" charset="-122"/>
            </a:endParaRPr>
          </a:p>
          <a:p>
            <a:pPr>
              <a:buNone/>
            </a:pPr>
            <a:r>
              <a:rPr lang="zh-CN" altLang="en-US" sz="2000" dirty="0">
                <a:ea typeface="宋体" panose="02010600030101010101" pitchFamily="2" charset="-122"/>
              </a:rPr>
              <a:t>                DOWN(S2);</a:t>
            </a:r>
          </a:p>
          <a:p>
            <a:pPr>
              <a:buNone/>
            </a:pPr>
            <a:r>
              <a:rPr lang="zh-CN" altLang="en-US" sz="2000" dirty="0">
                <a:ea typeface="宋体" panose="02010600030101010101" pitchFamily="2" charset="-122"/>
              </a:rPr>
              <a:t>                DOWN(S3);</a:t>
            </a:r>
          </a:p>
          <a:p>
            <a:pPr>
              <a:buNone/>
            </a:pPr>
            <a:r>
              <a:rPr lang="zh-CN" altLang="en-US" sz="2000" dirty="0">
                <a:ea typeface="宋体" panose="02010600030101010101" pitchFamily="2" charset="-122"/>
              </a:rPr>
              <a:t>                - do work of D</a:t>
            </a:r>
            <a:endParaRPr lang="en-US" altLang="zh-CN" sz="2000" dirty="0">
              <a:ea typeface="宋体" panose="02010600030101010101" pitchFamily="2" charset="-122"/>
            </a:endParaRPr>
          </a:p>
        </p:txBody>
      </p:sp>
      <p:sp>
        <p:nvSpPr>
          <p:cNvPr id="5" name="椭圆 4">
            <a:extLst>
              <a:ext uri="{FF2B5EF4-FFF2-40B4-BE49-F238E27FC236}">
                <a16:creationId xmlns:a16="http://schemas.microsoft.com/office/drawing/2014/main" id="{9DF9FDD3-6DB3-4015-8162-67A41D1A71C7}"/>
              </a:ext>
            </a:extLst>
          </p:cNvPr>
          <p:cNvSpPr/>
          <p:nvPr/>
        </p:nvSpPr>
        <p:spPr>
          <a:xfrm>
            <a:off x="6424096" y="3558674"/>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B</a:t>
            </a:r>
            <a:endParaRPr lang="zh-CN" altLang="en-US" sz="2400" b="1" dirty="0">
              <a:solidFill>
                <a:schemeClr val="tx1"/>
              </a:solidFill>
            </a:endParaRPr>
          </a:p>
        </p:txBody>
      </p:sp>
      <p:sp>
        <p:nvSpPr>
          <p:cNvPr id="6" name="椭圆 5">
            <a:extLst>
              <a:ext uri="{FF2B5EF4-FFF2-40B4-BE49-F238E27FC236}">
                <a16:creationId xmlns:a16="http://schemas.microsoft.com/office/drawing/2014/main" id="{A9D42D54-DFFF-4910-AB5D-4DFDFBF68EF5}"/>
              </a:ext>
            </a:extLst>
          </p:cNvPr>
          <p:cNvSpPr/>
          <p:nvPr/>
        </p:nvSpPr>
        <p:spPr>
          <a:xfrm>
            <a:off x="6424096" y="5089661"/>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C</a:t>
            </a:r>
            <a:endParaRPr lang="zh-CN" altLang="en-US" sz="2400" b="1" dirty="0">
              <a:solidFill>
                <a:schemeClr val="tx1"/>
              </a:solidFill>
            </a:endParaRPr>
          </a:p>
        </p:txBody>
      </p:sp>
      <p:sp>
        <p:nvSpPr>
          <p:cNvPr id="7" name="椭圆 6">
            <a:extLst>
              <a:ext uri="{FF2B5EF4-FFF2-40B4-BE49-F238E27FC236}">
                <a16:creationId xmlns:a16="http://schemas.microsoft.com/office/drawing/2014/main" id="{4BFACDE5-0D41-40A4-8402-93910191D218}"/>
              </a:ext>
            </a:extLst>
          </p:cNvPr>
          <p:cNvSpPr/>
          <p:nvPr/>
        </p:nvSpPr>
        <p:spPr>
          <a:xfrm>
            <a:off x="4850727" y="4419960"/>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A</a:t>
            </a:r>
            <a:endParaRPr lang="zh-CN" altLang="en-US" sz="2400" b="1" dirty="0">
              <a:solidFill>
                <a:schemeClr val="tx1"/>
              </a:solidFill>
            </a:endParaRPr>
          </a:p>
        </p:txBody>
      </p:sp>
      <p:sp>
        <p:nvSpPr>
          <p:cNvPr id="8" name="椭圆 7">
            <a:extLst>
              <a:ext uri="{FF2B5EF4-FFF2-40B4-BE49-F238E27FC236}">
                <a16:creationId xmlns:a16="http://schemas.microsoft.com/office/drawing/2014/main" id="{5C754F39-5F1F-4515-8CD9-DF43CF07AB51}"/>
              </a:ext>
            </a:extLst>
          </p:cNvPr>
          <p:cNvSpPr/>
          <p:nvPr/>
        </p:nvSpPr>
        <p:spPr>
          <a:xfrm>
            <a:off x="8121961" y="4410301"/>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a:t>
            </a:r>
            <a:endParaRPr lang="zh-CN" altLang="en-US" sz="2400" b="1" dirty="0">
              <a:solidFill>
                <a:schemeClr val="tx1"/>
              </a:solidFill>
            </a:endParaRPr>
          </a:p>
        </p:txBody>
      </p:sp>
      <p:cxnSp>
        <p:nvCxnSpPr>
          <p:cNvPr id="9" name="直接箭头连接符 8">
            <a:extLst>
              <a:ext uri="{FF2B5EF4-FFF2-40B4-BE49-F238E27FC236}">
                <a16:creationId xmlns:a16="http://schemas.microsoft.com/office/drawing/2014/main" id="{EE67899F-EF06-487C-A8AE-E4A64F63A7D1}"/>
              </a:ext>
            </a:extLst>
          </p:cNvPr>
          <p:cNvCxnSpPr>
            <a:cxnSpLocks/>
            <a:stCxn id="5" idx="6"/>
            <a:endCxn id="8" idx="1"/>
          </p:cNvCxnSpPr>
          <p:nvPr/>
        </p:nvCxnSpPr>
        <p:spPr>
          <a:xfrm>
            <a:off x="7132434" y="3893525"/>
            <a:ext cx="1093261" cy="6148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66C7EE2-4138-4EF2-AE62-3EDED71D93E7}"/>
              </a:ext>
            </a:extLst>
          </p:cNvPr>
          <p:cNvCxnSpPr>
            <a:cxnSpLocks/>
            <a:stCxn id="6" idx="6"/>
            <a:endCxn id="8" idx="3"/>
          </p:cNvCxnSpPr>
          <p:nvPr/>
        </p:nvCxnSpPr>
        <p:spPr>
          <a:xfrm flipV="1">
            <a:off x="7132434" y="4981927"/>
            <a:ext cx="1093261" cy="44258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78A4C83-3751-40AD-9382-A5B559C23001}"/>
              </a:ext>
            </a:extLst>
          </p:cNvPr>
          <p:cNvCxnSpPr>
            <a:cxnSpLocks/>
            <a:stCxn id="7" idx="7"/>
          </p:cNvCxnSpPr>
          <p:nvPr/>
        </p:nvCxnSpPr>
        <p:spPr>
          <a:xfrm flipV="1">
            <a:off x="5455331" y="4034507"/>
            <a:ext cx="968765" cy="483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36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124F9F0D-C64E-4C51-A3A1-F8E32E2393D3}" type="slidenum">
              <a:rPr lang="zh-CN" altLang="en-US" sz="1400">
                <a:ea typeface="宋体" panose="02010600030101010101" pitchFamily="2" charset="-122"/>
              </a:rPr>
              <a:pPr algn="r" eaLnBrk="1" hangingPunct="1"/>
              <a:t>25</a:t>
            </a:fld>
            <a:endParaRPr lang="en-US" sz="1400">
              <a:ea typeface="宋体" panose="02010600030101010101" pitchFamily="2" charset="-122"/>
            </a:endParaRPr>
          </a:p>
        </p:txBody>
      </p:sp>
      <p:sp>
        <p:nvSpPr>
          <p:cNvPr id="79875" name="Rectangle 2"/>
          <p:cNvSpPr>
            <a:spLocks noGrp="1" noChangeArrowheads="1"/>
          </p:cNvSpPr>
          <p:nvPr>
            <p:ph type="title" idx="4294967295"/>
          </p:nvPr>
        </p:nvSpPr>
        <p:spPr>
          <a:xfrm>
            <a:off x="664432" y="81905"/>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进程调度</a:t>
            </a:r>
            <a:endParaRPr lang="en-US" altLang="zh-CN" sz="3800" b="1" dirty="0">
              <a:latin typeface="微软雅黑" panose="020B0503020204020204" pitchFamily="34" charset="-122"/>
              <a:ea typeface="微软雅黑" panose="020B0503020204020204" pitchFamily="34" charset="-122"/>
            </a:endParaRPr>
          </a:p>
        </p:txBody>
      </p:sp>
      <p:sp>
        <p:nvSpPr>
          <p:cNvPr id="79876" name="Rectangle 3"/>
          <p:cNvSpPr>
            <a:spLocks noGrp="1" noChangeArrowheads="1"/>
          </p:cNvSpPr>
          <p:nvPr>
            <p:ph type="body" idx="4294967295"/>
          </p:nvPr>
        </p:nvSpPr>
        <p:spPr>
          <a:xfrm>
            <a:off x="415132" y="1323975"/>
            <a:ext cx="8304212" cy="5149850"/>
          </a:xfrm>
        </p:spPr>
        <p:txBody>
          <a:bodyPr/>
          <a:lstStyle/>
          <a:p>
            <a:pPr eaLnBrk="1" hangingPunct="1">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调度程序（</a:t>
            </a:r>
            <a:r>
              <a:rPr lang="en-US" altLang="zh-CN" sz="2800" b="1" dirty="0">
                <a:latin typeface="微软雅黑" panose="020B0503020204020204" pitchFamily="34" charset="-122"/>
                <a:ea typeface="微软雅黑" panose="020B0503020204020204" pitchFamily="34" charset="-122"/>
              </a:rPr>
              <a:t>Scheduler</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用于决定哪个进程使用</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的操作系统模块。</a:t>
            </a:r>
            <a:endParaRPr lang="en-US" altLang="zh-CN" sz="28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调度算法</a:t>
            </a:r>
            <a:r>
              <a:rPr lang="en-US" altLang="zh-CN" sz="2800" b="1"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调度模块使用的算法。</a:t>
            </a:r>
            <a:endParaRPr lang="en-US" altLang="zh-CN" sz="28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为了防止一个进程运行太长时间，计算机有周期性的时钟中断激活调度程序</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比如</a:t>
            </a:r>
            <a:r>
              <a:rPr lang="en-US" altLang="zh-CN" sz="2800" dirty="0">
                <a:latin typeface="微软雅黑" panose="020B0503020204020204" pitchFamily="34" charset="-122"/>
                <a:ea typeface="微软雅黑" panose="020B0503020204020204" pitchFamily="34" charset="-122"/>
              </a:rPr>
              <a:t>20</a:t>
            </a:r>
            <a:r>
              <a:rPr lang="zh-CN" altLang="en-US" sz="2800" dirty="0">
                <a:latin typeface="微软雅黑" panose="020B0503020204020204" pitchFamily="34" charset="-122"/>
                <a:ea typeface="微软雅黑" panose="020B0503020204020204" pitchFamily="34" charset="-122"/>
              </a:rPr>
              <a:t>毫秒）。</a:t>
            </a:r>
            <a:endParaRPr lang="en-US" altLang="zh-CN" sz="28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抢占式的调度</a:t>
            </a:r>
            <a:r>
              <a:rPr lang="en-US" altLang="zh-CN" sz="2800" b="1"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运行的进程被临时中断，使得其他进程有机会使用</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1204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7EFB1B01-20F5-4AA0-9DCA-B67330AB2573}" type="slidenum">
              <a:rPr lang="zh-CN" altLang="en-US" sz="1400">
                <a:ea typeface="宋体" panose="02010600030101010101" pitchFamily="2" charset="-122"/>
              </a:rPr>
              <a:pPr algn="r" eaLnBrk="1" hangingPunct="1"/>
              <a:t>26</a:t>
            </a:fld>
            <a:endParaRPr lang="en-US" sz="1400">
              <a:ea typeface="宋体" panose="02010600030101010101" pitchFamily="2" charset="-122"/>
            </a:endParaRPr>
          </a:p>
        </p:txBody>
      </p:sp>
      <p:sp>
        <p:nvSpPr>
          <p:cNvPr id="80899" name="Rectangle 2"/>
          <p:cNvSpPr>
            <a:spLocks noGrp="1" noChangeArrowheads="1"/>
          </p:cNvSpPr>
          <p:nvPr>
            <p:ph type="title" idx="4294967295"/>
          </p:nvPr>
        </p:nvSpPr>
        <p:spPr>
          <a:xfrm>
            <a:off x="623203" y="89996"/>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调度算法的目标</a:t>
            </a:r>
            <a:endParaRPr lang="en-US" altLang="zh-CN" sz="3800" b="1" dirty="0">
              <a:latin typeface="微软雅黑" panose="020B0503020204020204" pitchFamily="34" charset="-122"/>
              <a:ea typeface="微软雅黑" panose="020B0503020204020204" pitchFamily="34" charset="-122"/>
            </a:endParaRPr>
          </a:p>
        </p:txBody>
      </p:sp>
      <p:sp>
        <p:nvSpPr>
          <p:cNvPr id="80900" name="Rectangle 3"/>
          <p:cNvSpPr>
            <a:spLocks noGrp="1" noChangeArrowheads="1"/>
          </p:cNvSpPr>
          <p:nvPr>
            <p:ph type="body" idx="4294967295"/>
          </p:nvPr>
        </p:nvSpPr>
        <p:spPr>
          <a:xfrm>
            <a:off x="415131" y="1415559"/>
            <a:ext cx="8361475" cy="4700588"/>
          </a:xfrm>
        </p:spPr>
        <p:txBody>
          <a:bodyPr>
            <a:normAutofit/>
          </a:bodyPr>
          <a:lstStyle/>
          <a:p>
            <a:pPr marL="609600" indent="-609600">
              <a:lnSpc>
                <a:spcPct val="150000"/>
              </a:lnSpc>
              <a:buFontTx/>
              <a:buAutoNum type="arabicPeriod"/>
            </a:pPr>
            <a:r>
              <a:rPr lang="zh-CN" altLang="en-US" sz="2800" b="1" dirty="0">
                <a:solidFill>
                  <a:srgbClr val="FF0000"/>
                </a:solidFill>
                <a:latin typeface="微软雅黑" panose="020B0503020204020204" pitchFamily="34" charset="-122"/>
                <a:ea typeface="微软雅黑" panose="020B0503020204020204" pitchFamily="34" charset="-122"/>
              </a:rPr>
              <a:t>公平性：</a:t>
            </a:r>
            <a:r>
              <a:rPr lang="zh-CN" altLang="en-US" sz="2800" dirty="0">
                <a:latin typeface="微软雅黑" panose="020B0503020204020204" pitchFamily="34" charset="-122"/>
                <a:ea typeface="微软雅黑" panose="020B0503020204020204" pitchFamily="34" charset="-122"/>
              </a:rPr>
              <a:t>每个进程获得相同的</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使用时间。</a:t>
            </a:r>
            <a:endParaRPr lang="en-US" altLang="zh-CN" sz="2800" dirty="0">
              <a:latin typeface="微软雅黑" panose="020B0503020204020204" pitchFamily="34" charset="-122"/>
              <a:ea typeface="微软雅黑" panose="020B0503020204020204" pitchFamily="34" charset="-122"/>
            </a:endParaRPr>
          </a:p>
          <a:p>
            <a:pPr marL="609600" indent="-609600">
              <a:lnSpc>
                <a:spcPct val="150000"/>
              </a:lnSpc>
              <a:buFontTx/>
              <a:buAutoNum type="arabicPeriod"/>
            </a:pPr>
            <a:r>
              <a:rPr lang="zh-CN" altLang="en-US" sz="2800" b="1" dirty="0">
                <a:solidFill>
                  <a:srgbClr val="FF0000"/>
                </a:solidFill>
                <a:latin typeface="微软雅黑" panose="020B0503020204020204" pitchFamily="34" charset="-122"/>
                <a:ea typeface="微软雅黑" panose="020B0503020204020204" pitchFamily="34" charset="-122"/>
              </a:rPr>
              <a:t>效率性：</a:t>
            </a:r>
            <a:r>
              <a:rPr lang="zh-CN" altLang="en-US" sz="2800" dirty="0">
                <a:latin typeface="微软雅黑" panose="020B0503020204020204" pitchFamily="34" charset="-122"/>
                <a:ea typeface="微软雅黑" panose="020B0503020204020204" pitchFamily="34" charset="-122"/>
              </a:rPr>
              <a:t>使</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处于忙碌状态，做有用功。</a:t>
            </a:r>
            <a:endParaRPr lang="en-US" altLang="zh-CN" sz="2800" dirty="0">
              <a:latin typeface="微软雅黑" panose="020B0503020204020204" pitchFamily="34" charset="-122"/>
              <a:ea typeface="微软雅黑" panose="020B0503020204020204" pitchFamily="34" charset="-122"/>
            </a:endParaRPr>
          </a:p>
          <a:p>
            <a:pPr marL="609600" indent="-609600">
              <a:lnSpc>
                <a:spcPct val="150000"/>
              </a:lnSpc>
              <a:buFontTx/>
              <a:buAutoNum type="arabicPeriod"/>
            </a:pPr>
            <a:r>
              <a:rPr lang="zh-CN" altLang="en-US" sz="2800" b="1" dirty="0">
                <a:solidFill>
                  <a:srgbClr val="FF0000"/>
                </a:solidFill>
                <a:latin typeface="微软雅黑" panose="020B0503020204020204" pitchFamily="34" charset="-122"/>
                <a:ea typeface="微软雅黑" panose="020B0503020204020204" pitchFamily="34" charset="-122"/>
              </a:rPr>
              <a:t>响应时间：</a:t>
            </a:r>
            <a:r>
              <a:rPr lang="zh-CN" altLang="en-US" sz="2800" dirty="0">
                <a:latin typeface="微软雅黑" panose="020B0503020204020204" pitchFamily="34" charset="-122"/>
                <a:ea typeface="微软雅黑" panose="020B0503020204020204" pitchFamily="34" charset="-122"/>
              </a:rPr>
              <a:t>最小化从发出命令到得到响应的时间。</a:t>
            </a:r>
            <a:endParaRPr lang="en-US" altLang="zh-CN" sz="2800" dirty="0">
              <a:latin typeface="微软雅黑" panose="020B0503020204020204" pitchFamily="34" charset="-122"/>
              <a:ea typeface="微软雅黑" panose="020B0503020204020204" pitchFamily="34" charset="-122"/>
            </a:endParaRPr>
          </a:p>
          <a:p>
            <a:pPr marL="609600" indent="-609600">
              <a:lnSpc>
                <a:spcPct val="150000"/>
              </a:lnSpc>
              <a:buFontTx/>
              <a:buAutoNum type="arabicPeriod"/>
            </a:pPr>
            <a:r>
              <a:rPr lang="zh-CN" altLang="en-US" sz="2800" b="1" dirty="0">
                <a:solidFill>
                  <a:srgbClr val="FF0000"/>
                </a:solidFill>
                <a:latin typeface="微软雅黑" panose="020B0503020204020204" pitchFamily="34" charset="-122"/>
                <a:ea typeface="微软雅黑" panose="020B0503020204020204" pitchFamily="34" charset="-122"/>
              </a:rPr>
              <a:t>周转时间：</a:t>
            </a:r>
            <a:r>
              <a:rPr lang="zh-CN" altLang="en-US" sz="2800" dirty="0">
                <a:latin typeface="微软雅黑" panose="020B0503020204020204" pitchFamily="34" charset="-122"/>
                <a:ea typeface="微软雅黑" panose="020B0503020204020204" pitchFamily="34" charset="-122"/>
              </a:rPr>
              <a:t>最小化从提交任务到任务完成的时间。</a:t>
            </a:r>
            <a:endParaRPr lang="en-US" altLang="zh-CN" sz="2800" dirty="0">
              <a:latin typeface="微软雅黑" panose="020B0503020204020204" pitchFamily="34" charset="-122"/>
              <a:ea typeface="微软雅黑" panose="020B0503020204020204" pitchFamily="34" charset="-122"/>
            </a:endParaRPr>
          </a:p>
          <a:p>
            <a:pPr marL="609600" indent="-609600">
              <a:lnSpc>
                <a:spcPct val="150000"/>
              </a:lnSpc>
              <a:buFontTx/>
              <a:buAutoNum type="arabicPeriod"/>
            </a:pPr>
            <a:r>
              <a:rPr lang="zh-CN" altLang="en-US" sz="2800" b="1" dirty="0">
                <a:solidFill>
                  <a:srgbClr val="FF0000"/>
                </a:solidFill>
                <a:latin typeface="微软雅黑" panose="020B0503020204020204" pitchFamily="34" charset="-122"/>
                <a:ea typeface="微软雅黑" panose="020B0503020204020204" pitchFamily="34" charset="-122"/>
              </a:rPr>
              <a:t>吞吐量：</a:t>
            </a:r>
            <a:r>
              <a:rPr lang="zh-CN" altLang="en-US" sz="2800" dirty="0">
                <a:latin typeface="微软雅黑" panose="020B0503020204020204" pitchFamily="34" charset="-122"/>
                <a:ea typeface="微软雅黑" panose="020B0503020204020204" pitchFamily="34" charset="-122"/>
              </a:rPr>
              <a:t>最大化每小时完成的任务数量。</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09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0A5F5CA8-3BCB-4090-AC3E-732B6023A702}" type="slidenum">
              <a:rPr lang="zh-CN" altLang="en-US" sz="1400">
                <a:ea typeface="宋体" panose="02010600030101010101" pitchFamily="2" charset="-122"/>
              </a:rPr>
              <a:pPr algn="r" eaLnBrk="1" hangingPunct="1"/>
              <a:t>27</a:t>
            </a:fld>
            <a:endParaRPr lang="en-US" sz="1400">
              <a:ea typeface="宋体" panose="02010600030101010101" pitchFamily="2" charset="-122"/>
            </a:endParaRPr>
          </a:p>
        </p:txBody>
      </p:sp>
      <p:sp>
        <p:nvSpPr>
          <p:cNvPr id="87043" name="Rectangle 2"/>
          <p:cNvSpPr>
            <a:spLocks noGrp="1" noChangeArrowheads="1"/>
          </p:cNvSpPr>
          <p:nvPr>
            <p:ph type="title" idx="4294967295"/>
          </p:nvPr>
        </p:nvSpPr>
        <p:spPr>
          <a:xfrm>
            <a:off x="686598" y="107634"/>
            <a:ext cx="7888070" cy="1325563"/>
          </a:xfrm>
        </p:spPr>
        <p:txBody>
          <a:bodyPr>
            <a:normAutofit/>
          </a:bodyPr>
          <a:lstStyle/>
          <a:p>
            <a:pPr algn="ctr"/>
            <a:r>
              <a:rPr lang="zh-CN" altLang="en-US" sz="3800" b="1" dirty="0">
                <a:latin typeface="微软雅黑" panose="020B0503020204020204" pitchFamily="34" charset="-122"/>
                <a:ea typeface="微软雅黑" panose="020B0503020204020204" pitchFamily="34" charset="-122"/>
              </a:rPr>
              <a:t>最短作业优先 </a:t>
            </a:r>
            <a:r>
              <a:rPr lang="en-US" altLang="zh-CN" sz="3800" b="1" dirty="0">
                <a:latin typeface="微软雅黑" panose="020B0503020204020204" pitchFamily="34" charset="-122"/>
                <a:ea typeface="微软雅黑" panose="020B0503020204020204" pitchFamily="34" charset="-122"/>
              </a:rPr>
              <a:t>(SJF)</a:t>
            </a:r>
          </a:p>
        </p:txBody>
      </p:sp>
      <p:sp>
        <p:nvSpPr>
          <p:cNvPr id="87044" name="Rectangle 3"/>
          <p:cNvSpPr>
            <a:spLocks noGrp="1" noChangeArrowheads="1"/>
          </p:cNvSpPr>
          <p:nvPr>
            <p:ph type="body" idx="4294967295"/>
          </p:nvPr>
        </p:nvSpPr>
        <p:spPr>
          <a:xfrm>
            <a:off x="686598" y="4578438"/>
            <a:ext cx="7772400" cy="771525"/>
          </a:xfrm>
        </p:spPr>
        <p:txBody>
          <a:bodyPr>
            <a:normAutofit/>
          </a:bodyPr>
          <a:lstStyle/>
          <a:p>
            <a:pPr algn="ctr" eaLnBrk="1" hangingPunct="1">
              <a:buFontTx/>
              <a:buNone/>
            </a:pPr>
            <a:r>
              <a:rPr lang="zh-CN" altLang="en-US" sz="2800" dirty="0">
                <a:latin typeface="微软雅黑" panose="020B0503020204020204" pitchFamily="34" charset="-122"/>
                <a:ea typeface="微软雅黑" panose="020B0503020204020204" pitchFamily="34" charset="-122"/>
              </a:rPr>
              <a:t>一个</a:t>
            </a:r>
            <a:r>
              <a:rPr lang="en-US" altLang="zh-CN" sz="2800" dirty="0">
                <a:latin typeface="微软雅黑" panose="020B0503020204020204" pitchFamily="34" charset="-122"/>
                <a:ea typeface="微软雅黑" panose="020B0503020204020204" pitchFamily="34" charset="-122"/>
              </a:rPr>
              <a:t>SFJ</a:t>
            </a:r>
            <a:r>
              <a:rPr lang="zh-CN" altLang="en-US" sz="2800" dirty="0">
                <a:latin typeface="微软雅黑" panose="020B0503020204020204" pitchFamily="34" charset="-122"/>
                <a:ea typeface="微软雅黑" panose="020B0503020204020204" pitchFamily="34" charset="-122"/>
              </a:rPr>
              <a:t>的例子</a:t>
            </a:r>
            <a:endParaRPr lang="en-US" altLang="zh-CN" sz="2800" dirty="0">
              <a:latin typeface="微软雅黑" panose="020B0503020204020204" pitchFamily="34" charset="-122"/>
              <a:ea typeface="微软雅黑" panose="020B0503020204020204" pitchFamily="34" charset="-122"/>
            </a:endParaRPr>
          </a:p>
        </p:txBody>
      </p:sp>
      <p:pic>
        <p:nvPicPr>
          <p:cNvPr id="87045" name="Picture 5" descr="2-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17" y="3052958"/>
            <a:ext cx="7599362"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34735" y="1512224"/>
            <a:ext cx="7703079" cy="954107"/>
          </a:xfrm>
          <a:prstGeom prst="rect">
            <a:avLst/>
          </a:prstGeom>
        </p:spPr>
        <p:txBody>
          <a:bodyPr wrap="square">
            <a:spAutoFit/>
          </a:bodyPr>
          <a:lstStyle/>
          <a:p>
            <a:pPr marL="285750" indent="-28575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每个进程关联一个</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用时，根据</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用时选择具有最小用时的进程使用</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3" name="矩形 2"/>
          <p:cNvSpPr/>
          <p:nvPr/>
        </p:nvSpPr>
        <p:spPr>
          <a:xfrm>
            <a:off x="634735" y="5349963"/>
            <a:ext cx="8089960" cy="523220"/>
          </a:xfrm>
          <a:prstGeom prst="rect">
            <a:avLst/>
          </a:prstGeom>
        </p:spPr>
        <p:txBody>
          <a:bodyPr wrap="square">
            <a:spAutoFit/>
          </a:bodyPr>
          <a:lstStyle/>
          <a:p>
            <a:pPr>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难点：难以预先知道进程的</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用时。</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30126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4BF8B39E-485D-40AD-9500-B4C576B5CB19}" type="slidenum">
              <a:rPr lang="zh-CN" altLang="en-US" sz="1400">
                <a:ea typeface="宋体" panose="02010600030101010101" pitchFamily="2" charset="-122"/>
              </a:rPr>
              <a:pPr algn="r" eaLnBrk="1" hangingPunct="1"/>
              <a:t>28</a:t>
            </a:fld>
            <a:endParaRPr lang="en-US" sz="1400">
              <a:ea typeface="宋体" panose="02010600030101010101" pitchFamily="2" charset="-122"/>
            </a:endParaRPr>
          </a:p>
        </p:txBody>
      </p:sp>
      <p:sp>
        <p:nvSpPr>
          <p:cNvPr id="88067" name="Rectangle 2"/>
          <p:cNvSpPr>
            <a:spLocks noGrp="1" noChangeArrowheads="1"/>
          </p:cNvSpPr>
          <p:nvPr>
            <p:ph type="title" idx="4294967295"/>
          </p:nvPr>
        </p:nvSpPr>
        <p:spPr>
          <a:xfrm>
            <a:off x="672524" y="77859"/>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最短作业优先</a:t>
            </a:r>
            <a:r>
              <a:rPr lang="en-US" altLang="zh-CN" sz="3800" b="1" dirty="0">
                <a:latin typeface="微软雅黑" panose="020B0503020204020204" pitchFamily="34" charset="-122"/>
                <a:ea typeface="微软雅黑" panose="020B0503020204020204" pitchFamily="34" charset="-122"/>
              </a:rPr>
              <a:t> (SJF)</a:t>
            </a:r>
          </a:p>
        </p:txBody>
      </p:sp>
      <p:sp>
        <p:nvSpPr>
          <p:cNvPr id="88068" name="Rectangle 3"/>
          <p:cNvSpPr>
            <a:spLocks noGrp="1" noChangeArrowheads="1"/>
          </p:cNvSpPr>
          <p:nvPr>
            <p:ph type="body" idx="4294967295"/>
          </p:nvPr>
        </p:nvSpPr>
        <p:spPr>
          <a:xfrm>
            <a:off x="581134" y="1372078"/>
            <a:ext cx="8070850" cy="4986338"/>
          </a:xfrm>
        </p:spPr>
        <p:txBody>
          <a:bodyPr>
            <a:normAutofit fontScale="92500"/>
          </a:bodyPr>
          <a:lstStyle/>
          <a:p>
            <a:pPr eaLnBrk="1" hangingPunct="1">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两种模式</a:t>
            </a:r>
            <a:r>
              <a:rPr lang="en-US" sz="2800" dirty="0">
                <a:latin typeface="微软雅黑" panose="020B0503020204020204" pitchFamily="34" charset="-122"/>
                <a:ea typeface="微软雅黑" panose="020B0503020204020204" pitchFamily="34" charset="-122"/>
              </a:rPr>
              <a:t>: </a:t>
            </a:r>
          </a:p>
          <a:p>
            <a:pPr lvl="1" eaLnBrk="1" hangingPunct="1">
              <a:lnSpc>
                <a:spcPct val="150000"/>
              </a:lnSpc>
            </a:pPr>
            <a:r>
              <a:rPr lang="zh-CN" altLang="en-US" sz="2800" dirty="0">
                <a:latin typeface="微软雅黑" panose="020B0503020204020204" pitchFamily="34" charset="-122"/>
                <a:ea typeface="微软雅黑" panose="020B0503020204020204" pitchFamily="34" charset="-122"/>
              </a:rPr>
              <a:t>非抢占式：一旦进程占有</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，它将一直运行直到</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用时到达。</a:t>
            </a:r>
            <a:endParaRPr lang="en-US" sz="2800" dirty="0">
              <a:latin typeface="微软雅黑" panose="020B0503020204020204" pitchFamily="34" charset="-122"/>
              <a:ea typeface="微软雅黑" panose="020B0503020204020204" pitchFamily="34" charset="-122"/>
            </a:endParaRPr>
          </a:p>
          <a:p>
            <a:pPr lvl="1" eaLnBrk="1" hangingPunct="1">
              <a:lnSpc>
                <a:spcPct val="150000"/>
              </a:lnSpc>
            </a:pPr>
            <a:r>
              <a:rPr lang="zh-CN" altLang="en-US" sz="2800" dirty="0">
                <a:latin typeface="微软雅黑" panose="020B0503020204020204" pitchFamily="34" charset="-122"/>
                <a:ea typeface="微软雅黑" panose="020B0503020204020204" pitchFamily="34" charset="-122"/>
              </a:rPr>
              <a:t>抢占式：如果一个新来的进程具有更小的</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用时，则中断当前进程，使新来的进程使用</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a:t>
            </a:r>
            <a:endParaRPr lang="en-US" sz="28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给定一个进程集合，</a:t>
            </a:r>
            <a:r>
              <a:rPr lang="en-US" sz="2800" dirty="0">
                <a:latin typeface="微软雅黑" panose="020B0503020204020204" pitchFamily="34" charset="-122"/>
                <a:ea typeface="微软雅黑" panose="020B0503020204020204" pitchFamily="34" charset="-122"/>
              </a:rPr>
              <a:t>SJF</a:t>
            </a:r>
            <a:r>
              <a:rPr lang="zh-CN" altLang="en-US" sz="2800" dirty="0">
                <a:latin typeface="微软雅黑" panose="020B0503020204020204" pitchFamily="34" charset="-122"/>
                <a:ea typeface="微软雅黑" panose="020B0503020204020204" pitchFamily="34" charset="-122"/>
              </a:rPr>
              <a:t>能够获得最优的平均最小等待时间。</a:t>
            </a:r>
            <a:endParaRPr 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4464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01B91365-1947-4291-B34A-AAC2AE2D180D}" type="slidenum">
              <a:rPr lang="zh-CN" altLang="en-US" sz="1400">
                <a:ea typeface="宋体" panose="02010600030101010101" pitchFamily="2" charset="-122"/>
              </a:rPr>
              <a:pPr algn="r" eaLnBrk="1" hangingPunct="1"/>
              <a:t>29</a:t>
            </a:fld>
            <a:endParaRPr lang="en-US" sz="1400">
              <a:ea typeface="宋体" panose="02010600030101010101" pitchFamily="2" charset="-122"/>
            </a:endParaRPr>
          </a:p>
        </p:txBody>
      </p:sp>
      <p:sp>
        <p:nvSpPr>
          <p:cNvPr id="95235" name="Rectangle 2"/>
          <p:cNvSpPr>
            <a:spLocks noGrp="1" noChangeArrowheads="1"/>
          </p:cNvSpPr>
          <p:nvPr>
            <p:ph type="title" idx="4294967295"/>
          </p:nvPr>
        </p:nvSpPr>
        <p:spPr>
          <a:xfrm>
            <a:off x="713583" y="89996"/>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轮转调度</a:t>
            </a:r>
            <a:endParaRPr lang="en-US" altLang="zh-CN" sz="3800" b="1" dirty="0">
              <a:latin typeface="微软雅黑" panose="020B0503020204020204" pitchFamily="34" charset="-122"/>
              <a:ea typeface="微软雅黑" panose="020B0503020204020204" pitchFamily="34" charset="-122"/>
            </a:endParaRPr>
          </a:p>
        </p:txBody>
      </p:sp>
      <p:sp>
        <p:nvSpPr>
          <p:cNvPr id="95236" name="Rectangle 3"/>
          <p:cNvSpPr>
            <a:spLocks noGrp="1" noChangeArrowheads="1"/>
          </p:cNvSpPr>
          <p:nvPr>
            <p:ph type="body" idx="4294967295"/>
          </p:nvPr>
        </p:nvSpPr>
        <p:spPr>
          <a:xfrm>
            <a:off x="503190" y="1359603"/>
            <a:ext cx="8057404" cy="4959350"/>
          </a:xfrm>
        </p:spPr>
        <p:txBody>
          <a:bodyPr>
            <a:noAutofit/>
          </a:bodyPr>
          <a:lstStyle/>
          <a:p>
            <a:pPr eaLnBrk="1" hangingPunct="1">
              <a:buFont typeface="Wingdings" panose="05000000000000000000" pitchFamily="2" charset="2"/>
              <a:buChar char="l"/>
            </a:pPr>
            <a:r>
              <a:rPr lang="zh-CN" altLang="en-US" sz="2600" dirty="0">
                <a:latin typeface="微软雅黑" panose="020B0503020204020204" pitchFamily="34" charset="-122"/>
                <a:ea typeface="微软雅黑" panose="020B0503020204020204" pitchFamily="34" charset="-122"/>
              </a:rPr>
              <a:t>每个进程获得一小段</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时间片</a:t>
            </a:r>
            <a:r>
              <a:rPr lang="en-US" sz="2600" dirty="0">
                <a:latin typeface="微软雅黑" panose="020B0503020204020204" pitchFamily="34" charset="-122"/>
                <a:ea typeface="微软雅黑" panose="020B0503020204020204" pitchFamily="34" charset="-122"/>
              </a:rPr>
              <a:t>(</a:t>
            </a:r>
            <a:r>
              <a:rPr lang="en-US" sz="2600" i="1" dirty="0">
                <a:latin typeface="微软雅黑" panose="020B0503020204020204" pitchFamily="34" charset="-122"/>
                <a:ea typeface="微软雅黑" panose="020B0503020204020204" pitchFamily="34" charset="-122"/>
              </a:rPr>
              <a:t>time quantum</a:t>
            </a:r>
            <a:r>
              <a:rPr lang="en-US" sz="2600" dirty="0">
                <a:latin typeface="微软雅黑" panose="020B0503020204020204" pitchFamily="34" charset="-122"/>
                <a:ea typeface="微软雅黑" panose="020B0503020204020204" pitchFamily="34" charset="-122"/>
              </a:rPr>
              <a:t>)</a:t>
            </a:r>
            <a:r>
              <a:rPr lang="en-US" altLang="zh-CN" sz="2600" i="1" dirty="0">
                <a:latin typeface="微软雅黑" panose="020B0503020204020204" pitchFamily="34" charset="-122"/>
                <a:ea typeface="微软雅黑" panose="020B0503020204020204" pitchFamily="34" charset="-122"/>
              </a:rPr>
              <a:t>q</a:t>
            </a:r>
            <a:r>
              <a:rPr lang="en-US"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通常为</a:t>
            </a:r>
            <a:r>
              <a:rPr lang="en-US" sz="2600" dirty="0">
                <a:latin typeface="微软雅黑" panose="020B0503020204020204" pitchFamily="34" charset="-122"/>
                <a:ea typeface="微软雅黑" panose="020B0503020204020204" pitchFamily="34" charset="-122"/>
              </a:rPr>
              <a:t> 10</a:t>
            </a:r>
            <a:r>
              <a:rPr lang="en-US" altLang="zh-CN" sz="2600" dirty="0">
                <a:latin typeface="微软雅黑" panose="020B0503020204020204" pitchFamily="34" charset="-122"/>
                <a:ea typeface="微软雅黑" panose="020B0503020204020204" pitchFamily="34" charset="-122"/>
              </a:rPr>
              <a:t>~</a:t>
            </a:r>
            <a:r>
              <a:rPr lang="en-US" sz="2600" dirty="0">
                <a:latin typeface="微软雅黑" panose="020B0503020204020204" pitchFamily="34" charset="-122"/>
                <a:ea typeface="微软雅黑" panose="020B0503020204020204" pitchFamily="34" charset="-122"/>
              </a:rPr>
              <a:t>100 </a:t>
            </a:r>
            <a:r>
              <a:rPr lang="zh-CN" altLang="en-US" sz="2600" dirty="0">
                <a:latin typeface="微软雅黑" panose="020B0503020204020204" pitchFamily="34" charset="-122"/>
                <a:ea typeface="微软雅黑" panose="020B0503020204020204" pitchFamily="34" charset="-122"/>
              </a:rPr>
              <a:t>毫秒</a:t>
            </a:r>
            <a:r>
              <a:rPr lang="en-US"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当分配的时间片用完后，该进程将进入等待队列，而下一进程将使用</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endParaRPr lang="en-US" sz="26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r>
              <a:rPr lang="zh-CN" altLang="en-US" sz="2600" dirty="0">
                <a:latin typeface="微软雅黑" panose="020B0503020204020204" pitchFamily="34" charset="-122"/>
                <a:ea typeface="微软雅黑" panose="020B0503020204020204" pitchFamily="34" charset="-122"/>
              </a:rPr>
              <a:t>如果等待队列中有</a:t>
            </a:r>
            <a:r>
              <a:rPr lang="en-US" sz="2600" dirty="0">
                <a:latin typeface="微软雅黑" panose="020B0503020204020204" pitchFamily="34" charset="-122"/>
                <a:ea typeface="微软雅黑" panose="020B0503020204020204" pitchFamily="34" charset="-122"/>
              </a:rPr>
              <a:t> </a:t>
            </a:r>
            <a:r>
              <a:rPr lang="en-US" sz="2600" i="1" dirty="0">
                <a:latin typeface="微软雅黑" panose="020B0503020204020204" pitchFamily="34" charset="-122"/>
                <a:ea typeface="微软雅黑" panose="020B0503020204020204" pitchFamily="34" charset="-122"/>
              </a:rPr>
              <a:t>n</a:t>
            </a:r>
            <a:r>
              <a:rPr lang="zh-CN" altLang="en-US" sz="2600" dirty="0">
                <a:latin typeface="微软雅黑" panose="020B0503020204020204" pitchFamily="34" charset="-122"/>
                <a:ea typeface="微软雅黑" panose="020B0503020204020204" pitchFamily="34" charset="-122"/>
              </a:rPr>
              <a:t>个进程，那么每个进程将获得</a:t>
            </a:r>
            <a:r>
              <a:rPr lang="en-US" sz="2600" dirty="0">
                <a:latin typeface="微软雅黑" panose="020B0503020204020204" pitchFamily="34" charset="-122"/>
                <a:ea typeface="微软雅黑" panose="020B0503020204020204" pitchFamily="34" charset="-122"/>
              </a:rPr>
              <a:t> 1/</a:t>
            </a:r>
            <a:r>
              <a:rPr lang="en-US" sz="2600" i="1" dirty="0">
                <a:latin typeface="微软雅黑" panose="020B0503020204020204" pitchFamily="34" charset="-122"/>
                <a:ea typeface="微软雅黑" panose="020B0503020204020204" pitchFamily="34" charset="-122"/>
              </a:rPr>
              <a:t>n</a:t>
            </a:r>
            <a:r>
              <a:rPr lang="en-US"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的</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用时，且每个进程的等待时间不会超过</a:t>
            </a:r>
            <a:r>
              <a:rPr lang="en-US" sz="2600" dirty="0">
                <a:latin typeface="微软雅黑" panose="020B0503020204020204" pitchFamily="34" charset="-122"/>
                <a:ea typeface="微软雅黑" panose="020B0503020204020204" pitchFamily="34" charset="-122"/>
              </a:rPr>
              <a:t> (</a:t>
            </a:r>
            <a:r>
              <a:rPr lang="en-US" sz="2600" i="1" dirty="0">
                <a:latin typeface="微软雅黑" panose="020B0503020204020204" pitchFamily="34" charset="-122"/>
                <a:ea typeface="微软雅黑" panose="020B0503020204020204" pitchFamily="34" charset="-122"/>
              </a:rPr>
              <a:t>n</a:t>
            </a:r>
            <a:r>
              <a:rPr lang="en-US" sz="2600" dirty="0">
                <a:latin typeface="微软雅黑" panose="020B0503020204020204" pitchFamily="34" charset="-122"/>
                <a:ea typeface="微软雅黑" panose="020B0503020204020204" pitchFamily="34" charset="-122"/>
              </a:rPr>
              <a:t>-1)</a:t>
            </a:r>
            <a:r>
              <a:rPr lang="en-US" sz="2600" i="1" dirty="0">
                <a:latin typeface="微软雅黑" panose="020B0503020204020204" pitchFamily="34" charset="-122"/>
                <a:ea typeface="微软雅黑" panose="020B0503020204020204" pitchFamily="34" charset="-122"/>
              </a:rPr>
              <a:t>q</a:t>
            </a:r>
            <a:r>
              <a:rPr lang="zh-CN" altLang="en-US" sz="2600" dirty="0">
                <a:latin typeface="微软雅黑" panose="020B0503020204020204" pitchFamily="34" charset="-122"/>
                <a:ea typeface="微软雅黑" panose="020B0503020204020204" pitchFamily="34" charset="-122"/>
              </a:rPr>
              <a:t>单位时间。</a:t>
            </a:r>
            <a:endParaRPr lang="en-US" sz="26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endParaRPr lang="en-US" sz="26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r>
              <a:rPr lang="zh-CN" altLang="en-US" sz="2600" dirty="0">
                <a:latin typeface="微软雅黑" panose="020B0503020204020204" pitchFamily="34" charset="-122"/>
                <a:ea typeface="微软雅黑" panose="020B0503020204020204" pitchFamily="34" charset="-122"/>
              </a:rPr>
              <a:t>特性</a:t>
            </a:r>
            <a:r>
              <a:rPr lang="en-US" altLang="zh-CN" sz="2600" dirty="0">
                <a:latin typeface="微软雅黑" panose="020B0503020204020204" pitchFamily="34" charset="-122"/>
                <a:ea typeface="微软雅黑" panose="020B0503020204020204" pitchFamily="34" charset="-122"/>
              </a:rPr>
              <a:t>:</a:t>
            </a:r>
            <a:endParaRPr lang="en-US" sz="2600" dirty="0">
              <a:latin typeface="微软雅黑" panose="020B0503020204020204" pitchFamily="34" charset="-122"/>
              <a:ea typeface="微软雅黑" panose="020B0503020204020204" pitchFamily="34" charset="-122"/>
            </a:endParaRPr>
          </a:p>
          <a:p>
            <a:pPr marL="342946" lvl="1" indent="0">
              <a:buNone/>
            </a:pPr>
            <a:r>
              <a:rPr lang="zh-CN" altLang="en-US" sz="2600" dirty="0">
                <a:latin typeface="微软雅黑" panose="020B0503020204020204" pitchFamily="34" charset="-122"/>
                <a:ea typeface="微软雅黑" panose="020B0503020204020204" pitchFamily="34" charset="-122"/>
              </a:rPr>
              <a:t>当</a:t>
            </a:r>
            <a:r>
              <a:rPr lang="en-US" sz="2600" i="1" dirty="0">
                <a:latin typeface="微软雅黑" panose="020B0503020204020204" pitchFamily="34" charset="-122"/>
                <a:ea typeface="微软雅黑" panose="020B0503020204020204" pitchFamily="34" charset="-122"/>
              </a:rPr>
              <a:t>q</a:t>
            </a:r>
            <a:r>
              <a:rPr lang="en-US"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增大时，算法将转化为</a:t>
            </a:r>
            <a:r>
              <a:rPr lang="en-US" sz="2600" dirty="0">
                <a:latin typeface="微软雅黑" panose="020B0503020204020204" pitchFamily="34" charset="-122"/>
                <a:ea typeface="微软雅黑" panose="020B0503020204020204" pitchFamily="34" charset="-122"/>
                <a:sym typeface="Symbol" panose="05050102010706020507" pitchFamily="18" charset="2"/>
              </a:rPr>
              <a:t> FIFO</a:t>
            </a:r>
          </a:p>
          <a:p>
            <a:pPr marL="342946" lvl="1" indent="0">
              <a:buNone/>
            </a:pPr>
            <a:r>
              <a:rPr lang="zh-CN" altLang="en-US" sz="2600" dirty="0">
                <a:latin typeface="微软雅黑" panose="020B0503020204020204" pitchFamily="34" charset="-122"/>
                <a:ea typeface="微软雅黑" panose="020B0503020204020204" pitchFamily="34" charset="-122"/>
                <a:sym typeface="Symbol" panose="05050102010706020507" pitchFamily="18" charset="2"/>
              </a:rPr>
              <a:t>当</a:t>
            </a:r>
            <a:r>
              <a:rPr lang="en-US" sz="2600" dirty="0">
                <a:latin typeface="微软雅黑" panose="020B0503020204020204" pitchFamily="34" charset="-122"/>
                <a:ea typeface="微软雅黑" panose="020B0503020204020204" pitchFamily="34" charset="-122"/>
                <a:sym typeface="Symbol" panose="05050102010706020507" pitchFamily="18" charset="2"/>
              </a:rPr>
              <a:t>q </a:t>
            </a:r>
            <a:r>
              <a:rPr lang="zh-CN" altLang="en-US" sz="2600" dirty="0">
                <a:latin typeface="微软雅黑" panose="020B0503020204020204" pitchFamily="34" charset="-122"/>
                <a:ea typeface="微软雅黑" panose="020B0503020204020204" pitchFamily="34" charset="-122"/>
                <a:sym typeface="Symbol" panose="05050102010706020507" pitchFamily="18" charset="2"/>
              </a:rPr>
              <a:t>减小时，算法将产生较大比例的开销（频繁的上下文切换），因此，</a:t>
            </a:r>
            <a:r>
              <a:rPr lang="en-US" sz="2600" dirty="0">
                <a:latin typeface="微软雅黑" panose="020B0503020204020204" pitchFamily="34" charset="-122"/>
                <a:ea typeface="微软雅黑" panose="020B0503020204020204" pitchFamily="34" charset="-122"/>
                <a:sym typeface="Symbol" panose="05050102010706020507" pitchFamily="18" charset="2"/>
              </a:rPr>
              <a:t>q </a:t>
            </a:r>
            <a:r>
              <a:rPr lang="zh-CN" altLang="en-US" sz="2600" dirty="0">
                <a:latin typeface="微软雅黑" panose="020B0503020204020204" pitchFamily="34" charset="-122"/>
                <a:ea typeface="微软雅黑" panose="020B0503020204020204" pitchFamily="34" charset="-122"/>
                <a:sym typeface="Symbol" panose="05050102010706020507" pitchFamily="18" charset="2"/>
              </a:rPr>
              <a:t>应当设的合适。</a:t>
            </a:r>
            <a:endParaRPr lang="en-US" sz="2600" dirty="0">
              <a:latin typeface="微软雅黑" panose="020B0503020204020204" pitchFamily="34" charset="-122"/>
              <a:ea typeface="微软雅黑" panose="020B0503020204020204" pitchFamily="34" charset="-122"/>
              <a:sym typeface="Symbol" panose="05050102010706020507" pitchFamily="18" charset="2"/>
            </a:endParaRPr>
          </a:p>
        </p:txBody>
      </p:sp>
    </p:spTree>
    <p:extLst>
      <p:ext uri="{BB962C8B-B14F-4D97-AF65-F5344CB8AC3E}">
        <p14:creationId xmlns:p14="http://schemas.microsoft.com/office/powerpoint/2010/main" val="2167665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1AAD236-C405-4D2D-9C4F-791D4C553FDE}" type="slidenum">
              <a:rPr lang="zh-CN" altLang="en-US" sz="1400">
                <a:solidFill>
                  <a:prstClr val="black"/>
                </a:solidFill>
                <a:cs typeface="Times New Roman" panose="02020603050405020304" pitchFamily="18" charset="0"/>
              </a:rPr>
              <a:pPr eaLnBrk="1" hangingPunct="1"/>
              <a:t>3</a:t>
            </a:fld>
            <a:endParaRPr lang="en-US" altLang="zh-CN" sz="1400">
              <a:solidFill>
                <a:prstClr val="black"/>
              </a:solidFill>
              <a:cs typeface="Times New Roman" panose="02020603050405020304" pitchFamily="18" charset="0"/>
            </a:endParaRPr>
          </a:p>
        </p:txBody>
      </p:sp>
      <p:sp>
        <p:nvSpPr>
          <p:cNvPr id="3075" name="Rectangle 2"/>
          <p:cNvSpPr>
            <a:spLocks noGrp="1" noChangeArrowheads="1"/>
          </p:cNvSpPr>
          <p:nvPr>
            <p:ph type="title"/>
          </p:nvPr>
        </p:nvSpPr>
        <p:spPr>
          <a:xfrm>
            <a:off x="628759" y="136524"/>
            <a:ext cx="7888070" cy="1325563"/>
          </a:xfrm>
        </p:spPr>
        <p:txBody>
          <a:bodyPr>
            <a:normAutofit/>
          </a:bodyPr>
          <a:lstStyle/>
          <a:p>
            <a:pPr algn="ctr" eaLnBrk="1" hangingPunct="1"/>
            <a:r>
              <a:rPr lang="zh-CN" altLang="en-US" sz="3800" b="1" dirty="0"/>
              <a:t>考试题型</a:t>
            </a:r>
          </a:p>
        </p:txBody>
      </p:sp>
      <p:sp>
        <p:nvSpPr>
          <p:cNvPr id="3076" name="Rectangle 3"/>
          <p:cNvSpPr>
            <a:spLocks noGrp="1" noChangeArrowheads="1"/>
          </p:cNvSpPr>
          <p:nvPr>
            <p:ph type="body" idx="1"/>
          </p:nvPr>
        </p:nvSpPr>
        <p:spPr>
          <a:xfrm>
            <a:off x="515650" y="1532654"/>
            <a:ext cx="8090230" cy="4375828"/>
          </a:xfrm>
        </p:spPr>
        <p:txBody>
          <a:bodyPr>
            <a:noAutofit/>
          </a:bodyPr>
          <a:lstStyle/>
          <a:p>
            <a:pPr marL="0" indent="0" eaLnBrk="1" hangingPunct="1">
              <a:lnSpc>
                <a:spcPct val="100000"/>
              </a:lnSpc>
              <a:buNone/>
            </a:pPr>
            <a:r>
              <a:rPr lang="zh-CN" altLang="en-US" sz="2800" dirty="0"/>
              <a:t>一、名词解释（</a:t>
            </a:r>
            <a:r>
              <a:rPr lang="en-US" altLang="zh-CN" sz="2800" dirty="0"/>
              <a:t>20</a:t>
            </a:r>
            <a:r>
              <a:rPr lang="zh-CN" altLang="en-US" sz="2800" dirty="0"/>
              <a:t>分）：</a:t>
            </a:r>
            <a:r>
              <a:rPr lang="en-US" altLang="zh-CN" sz="2800" dirty="0"/>
              <a:t>5</a:t>
            </a:r>
            <a:r>
              <a:rPr lang="zh-CN" altLang="en-US" sz="2800" dirty="0"/>
              <a:t>个名词</a:t>
            </a:r>
            <a:endParaRPr lang="en-US" altLang="zh-CN" sz="2800" dirty="0"/>
          </a:p>
          <a:p>
            <a:pPr marL="0" indent="0" eaLnBrk="1" hangingPunct="1">
              <a:lnSpc>
                <a:spcPct val="100000"/>
              </a:lnSpc>
              <a:buNone/>
            </a:pPr>
            <a:r>
              <a:rPr lang="zh-CN" altLang="en-US" sz="2800" dirty="0"/>
              <a:t>二、简答题（</a:t>
            </a:r>
            <a:r>
              <a:rPr lang="en-US" altLang="zh-CN" sz="2800" dirty="0"/>
              <a:t>30</a:t>
            </a:r>
            <a:r>
              <a:rPr lang="zh-CN" altLang="en-US" sz="2800" dirty="0"/>
              <a:t>分）：</a:t>
            </a:r>
            <a:r>
              <a:rPr lang="en-US" altLang="zh-CN" sz="2800" dirty="0"/>
              <a:t>6</a:t>
            </a:r>
            <a:r>
              <a:rPr lang="zh-CN" altLang="en-US" sz="2800" dirty="0"/>
              <a:t>道简答题</a:t>
            </a:r>
            <a:endParaRPr lang="en-US" altLang="zh-CN" sz="2800" dirty="0"/>
          </a:p>
          <a:p>
            <a:pPr marL="0" indent="0" eaLnBrk="1" hangingPunct="1">
              <a:lnSpc>
                <a:spcPct val="100000"/>
              </a:lnSpc>
              <a:buNone/>
            </a:pPr>
            <a:r>
              <a:rPr lang="zh-CN" altLang="en-US" sz="2800" dirty="0"/>
              <a:t>三、大题（</a:t>
            </a:r>
            <a:r>
              <a:rPr lang="en-US" altLang="zh-CN" sz="2800" dirty="0"/>
              <a:t>50</a:t>
            </a:r>
            <a:r>
              <a:rPr lang="zh-CN" altLang="en-US" sz="2800" dirty="0"/>
              <a:t>分）：</a:t>
            </a:r>
            <a:r>
              <a:rPr lang="en-US" altLang="zh-CN" sz="2800" dirty="0"/>
              <a:t>5</a:t>
            </a:r>
            <a:r>
              <a:rPr lang="zh-CN" altLang="en-US" sz="2800" dirty="0"/>
              <a:t>道大题</a:t>
            </a:r>
            <a:endParaRPr lang="en-US" altLang="zh-CN" sz="2800" dirty="0"/>
          </a:p>
        </p:txBody>
      </p:sp>
    </p:spTree>
    <p:extLst>
      <p:ext uri="{BB962C8B-B14F-4D97-AF65-F5344CB8AC3E}">
        <p14:creationId xmlns:p14="http://schemas.microsoft.com/office/powerpoint/2010/main" val="3879515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7A665B61-C0BA-44D8-B966-2809D6FAF5F6}" type="slidenum">
              <a:rPr lang="zh-CN" altLang="en-US" sz="1400">
                <a:ea typeface="宋体" panose="02010600030101010101" pitchFamily="2" charset="-122"/>
              </a:rPr>
              <a:pPr algn="r" eaLnBrk="1" hangingPunct="1"/>
              <a:t>30</a:t>
            </a:fld>
            <a:endParaRPr lang="en-US" sz="1400">
              <a:ea typeface="宋体" panose="02010600030101010101" pitchFamily="2" charset="-122"/>
            </a:endParaRPr>
          </a:p>
        </p:txBody>
      </p:sp>
      <p:sp>
        <p:nvSpPr>
          <p:cNvPr id="99331" name="Rectangle 2"/>
          <p:cNvSpPr>
            <a:spLocks noGrp="1" noChangeArrowheads="1"/>
          </p:cNvSpPr>
          <p:nvPr>
            <p:ph type="title" idx="4294967295"/>
          </p:nvPr>
        </p:nvSpPr>
        <p:spPr>
          <a:xfrm>
            <a:off x="670828" y="73812"/>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优先级调度</a:t>
            </a:r>
            <a:endParaRPr lang="en-US" altLang="zh-CN" sz="3800" b="1" dirty="0">
              <a:latin typeface="微软雅黑" panose="020B0503020204020204" pitchFamily="34" charset="-122"/>
              <a:ea typeface="微软雅黑" panose="020B0503020204020204" pitchFamily="34" charset="-122"/>
            </a:endParaRPr>
          </a:p>
        </p:txBody>
      </p:sp>
      <p:sp>
        <p:nvSpPr>
          <p:cNvPr id="99332" name="Rectangle 3"/>
          <p:cNvSpPr>
            <a:spLocks noGrp="1" noChangeArrowheads="1"/>
          </p:cNvSpPr>
          <p:nvPr>
            <p:ph type="body" idx="4294967295"/>
          </p:nvPr>
        </p:nvSpPr>
        <p:spPr>
          <a:xfrm>
            <a:off x="588169" y="1347788"/>
            <a:ext cx="8053388" cy="4748212"/>
          </a:xfrm>
        </p:spPr>
        <p:txBody>
          <a:bodyPr/>
          <a:lstStyle/>
          <a:p>
            <a:pPr eaLnBrk="1" hangingPunct="1">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每个进程关联一个优先级</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整数</a:t>
            </a:r>
            <a:r>
              <a:rPr lang="en-US" sz="2400" dirty="0">
                <a:latin typeface="微软雅黑" panose="020B0503020204020204" pitchFamily="34" charset="-122"/>
                <a:ea typeface="微软雅黑" panose="020B0503020204020204" pitchFamily="34" charset="-122"/>
              </a:rPr>
              <a:t>)</a:t>
            </a:r>
          </a:p>
          <a:p>
            <a:pPr eaLnBrk="1" hangingPunct="1">
              <a:lnSpc>
                <a:spcPct val="150000"/>
              </a:lnSpc>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分配给具有最高优先级的进程</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通常，最小的整数值代表着最高的优先级，这个看具体定义</a:t>
            </a:r>
            <a:r>
              <a:rPr 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endParaRPr lang="en-US" sz="2400" dirty="0">
              <a:latin typeface="微软雅黑" panose="020B0503020204020204" pitchFamily="34" charset="-122"/>
              <a:ea typeface="微软雅黑" panose="020B0503020204020204" pitchFamily="34" charset="-122"/>
              <a:sym typeface="Symbol" panose="05050102010706020507" pitchFamily="18" charset="2"/>
            </a:endParaRPr>
          </a:p>
          <a:p>
            <a:pPr eaLnBrk="1" hangingPunct="1">
              <a:lnSpc>
                <a:spcPct val="150000"/>
              </a:lnSpc>
              <a:buFont typeface="Wingdings" panose="05000000000000000000" pitchFamily="2" charset="2"/>
              <a:buChar char="l"/>
            </a:pPr>
            <a:r>
              <a:rPr lang="en-US" sz="2400" dirty="0">
                <a:latin typeface="微软雅黑" panose="020B0503020204020204" pitchFamily="34" charset="-122"/>
                <a:ea typeface="微软雅黑" panose="020B0503020204020204" pitchFamily="34" charset="-122"/>
              </a:rPr>
              <a:t>SJF </a:t>
            </a:r>
            <a:r>
              <a:rPr lang="zh-CN" altLang="en-US" sz="2400" dirty="0">
                <a:latin typeface="微软雅黑" panose="020B0503020204020204" pitchFamily="34" charset="-122"/>
                <a:ea typeface="微软雅黑" panose="020B0503020204020204" pitchFamily="34" charset="-122"/>
              </a:rPr>
              <a:t>是优先级调度的特例，如将</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用时作为优先级。</a:t>
            </a:r>
            <a:endParaRPr lang="en-US" sz="24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问题</a:t>
            </a:r>
            <a:r>
              <a:rPr lang="en-US" sz="2400" dirty="0">
                <a:latin typeface="微软雅黑" panose="020B0503020204020204" pitchFamily="34" charset="-122"/>
                <a:ea typeface="微软雅黑" panose="020B0503020204020204" pitchFamily="34" charset="-122"/>
              </a:rPr>
              <a:t>:</a:t>
            </a:r>
            <a:r>
              <a:rPr lang="en-US" sz="2400"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饥饿</a:t>
            </a:r>
            <a:r>
              <a:rPr lang="en-US" sz="2400" dirty="0">
                <a:latin typeface="微软雅黑" panose="020B0503020204020204" pitchFamily="34" charset="-122"/>
                <a:ea typeface="微软雅黑" panose="020B0503020204020204" pitchFamily="34" charset="-122"/>
                <a:sym typeface="Symbol" panose="05050102010706020507" pitchFamily="18" charset="2"/>
              </a:rPr>
              <a:t> –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低优先级的进程可能会一直等待运行。</a:t>
            </a:r>
            <a:endParaRPr lang="en-US" sz="2400" dirty="0">
              <a:latin typeface="微软雅黑" panose="020B0503020204020204" pitchFamily="34" charset="-122"/>
              <a:ea typeface="微软雅黑" panose="020B0503020204020204" pitchFamily="34" charset="-122"/>
              <a:sym typeface="Symbol" panose="05050102010706020507" pitchFamily="18" charset="2"/>
            </a:endParaRPr>
          </a:p>
          <a:p>
            <a:pPr eaLnBrk="1" hangingPunct="1">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sym typeface="Symbol" panose="05050102010706020507" pitchFamily="18" charset="2"/>
              </a:rPr>
              <a:t>解决方案</a:t>
            </a:r>
            <a:r>
              <a:rPr lang="en-US" sz="2400"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引入老化技术</a:t>
            </a:r>
            <a:r>
              <a:rPr lang="en-US" sz="2400" dirty="0">
                <a:latin typeface="微软雅黑" panose="020B0503020204020204" pitchFamily="34" charset="-122"/>
                <a:ea typeface="微软雅黑" panose="020B0503020204020204" pitchFamily="34" charset="-122"/>
                <a:sym typeface="Symbol" panose="05050102010706020507" pitchFamily="18" charset="2"/>
              </a:rPr>
              <a:t> –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等待的进程的优先级会随着时间推移而增大。</a:t>
            </a:r>
            <a:endParaRPr lang="en-US" sz="2400" dirty="0">
              <a:latin typeface="微软雅黑" panose="020B0503020204020204" pitchFamily="34" charset="-122"/>
              <a:ea typeface="微软雅黑" panose="020B0503020204020204" pitchFamily="34" charset="-122"/>
              <a:sym typeface="Symbol" panose="05050102010706020507" pitchFamily="18" charset="2"/>
            </a:endParaRPr>
          </a:p>
        </p:txBody>
      </p:sp>
    </p:spTree>
    <p:extLst>
      <p:ext uri="{BB962C8B-B14F-4D97-AF65-F5344CB8AC3E}">
        <p14:creationId xmlns:p14="http://schemas.microsoft.com/office/powerpoint/2010/main" val="215507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B7538BED-945E-4CA2-9C5C-8DFFE3DF2AB8}" type="slidenum">
              <a:rPr lang="zh-CN" altLang="en-US" sz="1400">
                <a:ea typeface="宋体" panose="02010600030101010101" pitchFamily="2" charset="-122"/>
              </a:rPr>
              <a:pPr algn="r" eaLnBrk="1" hangingPunct="1"/>
              <a:t>31</a:t>
            </a:fld>
            <a:endParaRPr lang="en-US" sz="1400">
              <a:ea typeface="宋体" panose="02010600030101010101" pitchFamily="2" charset="-122"/>
            </a:endParaRPr>
          </a:p>
        </p:txBody>
      </p:sp>
      <p:sp>
        <p:nvSpPr>
          <p:cNvPr id="109571" name="Rectangle 2"/>
          <p:cNvSpPr>
            <a:spLocks noGrp="1" noChangeArrowheads="1"/>
          </p:cNvSpPr>
          <p:nvPr>
            <p:ph type="title" idx="4294967295"/>
          </p:nvPr>
        </p:nvSpPr>
        <p:spPr>
          <a:xfrm>
            <a:off x="794" y="1"/>
            <a:ext cx="9144000" cy="962025"/>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线程调度</a:t>
            </a:r>
            <a:endParaRPr lang="en-US" altLang="zh-CN" sz="3800" b="1" dirty="0">
              <a:latin typeface="微软雅黑" panose="020B0503020204020204" pitchFamily="34" charset="-122"/>
              <a:ea typeface="微软雅黑" panose="020B0503020204020204" pitchFamily="34" charset="-122"/>
            </a:endParaRPr>
          </a:p>
        </p:txBody>
      </p:sp>
      <p:sp>
        <p:nvSpPr>
          <p:cNvPr id="109572" name="Rectangle 3"/>
          <p:cNvSpPr>
            <a:spLocks noGrp="1" noChangeArrowheads="1"/>
          </p:cNvSpPr>
          <p:nvPr>
            <p:ph type="body" idx="4294967295"/>
          </p:nvPr>
        </p:nvSpPr>
        <p:spPr>
          <a:xfrm>
            <a:off x="573882" y="1123950"/>
            <a:ext cx="8096250" cy="5270500"/>
          </a:xfrm>
        </p:spPr>
        <p:txBody>
          <a:bodyPr/>
          <a:lstStyle/>
          <a:p>
            <a:pPr eaLnBrk="1" hangingPunct="1">
              <a:lnSpc>
                <a:spcPct val="11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进程调度算法亦可用于线程调度。</a:t>
            </a:r>
            <a:endParaRPr lang="en-US" altLang="zh-CN" sz="2800" dirty="0">
              <a:latin typeface="微软雅黑" panose="020B0503020204020204" pitchFamily="34" charset="-122"/>
              <a:ea typeface="微软雅黑" panose="020B0503020204020204" pitchFamily="34" charset="-122"/>
            </a:endParaRPr>
          </a:p>
          <a:p>
            <a:pPr eaLnBrk="1" hangingPunct="1">
              <a:lnSpc>
                <a:spcPct val="11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其中，轮转调度和优先级调度是最常用的线程调度算法。</a:t>
            </a:r>
            <a:endParaRPr lang="en-US" altLang="zh-CN" sz="2800" dirty="0">
              <a:latin typeface="微软雅黑" panose="020B0503020204020204" pitchFamily="34" charset="-122"/>
              <a:ea typeface="微软雅黑" panose="020B0503020204020204" pitchFamily="34" charset="-122"/>
            </a:endParaRPr>
          </a:p>
          <a:p>
            <a:pPr eaLnBrk="1" hangingPunct="1">
              <a:lnSpc>
                <a:spcPct val="110000"/>
              </a:lnSpc>
              <a:buFont typeface="Wingdings" panose="05000000000000000000" pitchFamily="2" charset="2"/>
              <a:buChar char="l"/>
            </a:pPr>
            <a:endParaRPr lang="en-US" sz="2800" dirty="0">
              <a:latin typeface="微软雅黑" panose="020B0503020204020204" pitchFamily="34" charset="-122"/>
              <a:ea typeface="微软雅黑" panose="020B0503020204020204" pitchFamily="34" charset="-122"/>
            </a:endParaRPr>
          </a:p>
          <a:p>
            <a:pPr eaLnBrk="1" hangingPunct="1">
              <a:lnSpc>
                <a:spcPct val="11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线程调度有两种模式：用户级线程和内核线程</a:t>
            </a:r>
            <a:endParaRPr lang="en-US" altLang="zh-CN" sz="2800" dirty="0">
              <a:latin typeface="微软雅黑" panose="020B0503020204020204" pitchFamily="34" charset="-122"/>
              <a:ea typeface="微软雅黑" panose="020B0503020204020204" pitchFamily="34" charset="-122"/>
            </a:endParaRPr>
          </a:p>
          <a:p>
            <a:pPr marL="0" indent="0" eaLnBrk="1" hangingPunct="1">
              <a:lnSpc>
                <a:spcPct val="110000"/>
              </a:lnSpc>
              <a:buNone/>
            </a:pPr>
            <a:r>
              <a:rPr lang="en-US" altLang="zh-CN" sz="2800" dirty="0">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用户级线程可以引入与应用相关的调度机制。</a:t>
            </a:r>
            <a:endParaRPr lang="en-US" sz="2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6067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020FACFB-08EE-47E6-A372-29728E9CA6E0}" type="slidenum">
              <a:rPr lang="zh-CN" altLang="en-US" sz="1400">
                <a:ea typeface="宋体" panose="02010600030101010101" pitchFamily="2" charset="-122"/>
              </a:rPr>
              <a:pPr algn="r" eaLnBrk="1" hangingPunct="1"/>
              <a:t>32</a:t>
            </a:fld>
            <a:endParaRPr lang="en-US" sz="1400">
              <a:ea typeface="宋体" panose="02010600030101010101" pitchFamily="2" charset="-122"/>
            </a:endParaRPr>
          </a:p>
        </p:txBody>
      </p:sp>
      <p:sp>
        <p:nvSpPr>
          <p:cNvPr id="110595" name="Rectangle 2"/>
          <p:cNvSpPr>
            <a:spLocks noGrp="1" noChangeArrowheads="1"/>
          </p:cNvSpPr>
          <p:nvPr>
            <p:ph type="title" idx="4294967295"/>
          </p:nvPr>
        </p:nvSpPr>
        <p:spPr>
          <a:xfrm>
            <a:off x="515144" y="0"/>
            <a:ext cx="7772400" cy="114300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线程调度</a:t>
            </a:r>
            <a:endParaRPr lang="en-US" altLang="zh-CN" sz="3800" b="1" dirty="0">
              <a:latin typeface="微软雅黑" panose="020B0503020204020204" pitchFamily="34" charset="-122"/>
              <a:ea typeface="微软雅黑" panose="020B0503020204020204" pitchFamily="34" charset="-122"/>
            </a:endParaRPr>
          </a:p>
        </p:txBody>
      </p:sp>
      <p:sp>
        <p:nvSpPr>
          <p:cNvPr id="110596" name="Rectangle 3"/>
          <p:cNvSpPr>
            <a:spLocks noGrp="1" noChangeArrowheads="1"/>
          </p:cNvSpPr>
          <p:nvPr>
            <p:ph type="body" idx="4294967295"/>
          </p:nvPr>
        </p:nvSpPr>
        <p:spPr>
          <a:xfrm>
            <a:off x="1343024" y="5030561"/>
            <a:ext cx="7400925" cy="1227364"/>
          </a:xfrm>
        </p:spPr>
        <p:txBody>
          <a:bodyPr>
            <a:noAutofit/>
          </a:bodyPr>
          <a:lstStyle/>
          <a:p>
            <a:pPr>
              <a:buNone/>
            </a:pPr>
            <a:r>
              <a:rPr lang="zh-CN" altLang="en-US" sz="2800" dirty="0">
                <a:latin typeface="微软雅黑" panose="020B0503020204020204" pitchFamily="34" charset="-122"/>
                <a:ea typeface="微软雅黑" panose="020B0503020204020204" pitchFamily="34" charset="-122"/>
              </a:rPr>
              <a:t>用户级线程可能的调度顺序，每个进程</a:t>
            </a:r>
            <a:r>
              <a:rPr lang="en-US" altLang="zh-CN" sz="2800" dirty="0">
                <a:latin typeface="微软雅黑" panose="020B0503020204020204" pitchFamily="34" charset="-122"/>
                <a:ea typeface="微软雅黑" panose="020B0503020204020204" pitchFamily="34" charset="-122"/>
              </a:rPr>
              <a:t>50</a:t>
            </a:r>
            <a:r>
              <a:rPr lang="zh-CN" altLang="en-US" sz="2800" dirty="0">
                <a:latin typeface="微软雅黑" panose="020B0503020204020204" pitchFamily="34" charset="-122"/>
                <a:ea typeface="微软雅黑" panose="020B0503020204020204" pitchFamily="34" charset="-122"/>
              </a:rPr>
              <a:t>毫秒的时间片，每个线程运行</a:t>
            </a:r>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毫秒的时间片，切换只需少量指令。</a:t>
            </a:r>
            <a:endParaRPr lang="en-US" altLang="zh-CN" sz="2800" dirty="0">
              <a:latin typeface="微软雅黑" panose="020B0503020204020204" pitchFamily="34" charset="-122"/>
              <a:ea typeface="微软雅黑" panose="020B0503020204020204" pitchFamily="34" charset="-122"/>
            </a:endParaRPr>
          </a:p>
          <a:p>
            <a:pPr marL="0" indent="0" eaLnBrk="1" hangingPunct="1">
              <a:lnSpc>
                <a:spcPct val="90000"/>
              </a:lnSpc>
              <a:buNone/>
            </a:pPr>
            <a:endParaRPr lang="en-US" altLang="zh-CN" sz="2800" dirty="0">
              <a:latin typeface="微软雅黑" panose="020B0503020204020204" pitchFamily="34" charset="-122"/>
              <a:ea typeface="微软雅黑" panose="020B0503020204020204" pitchFamily="34" charset="-122"/>
            </a:endParaRPr>
          </a:p>
        </p:txBody>
      </p:sp>
      <p:pic>
        <p:nvPicPr>
          <p:cNvPr id="110597" name="Picture 5" descr="2-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082" y="1079500"/>
            <a:ext cx="457835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8884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F32F16A5-EBE7-4A5C-BE8C-1B16A9B816FE}" type="slidenum">
              <a:rPr lang="zh-CN" altLang="en-US" sz="1400">
                <a:ea typeface="宋体" panose="02010600030101010101" pitchFamily="2" charset="-122"/>
              </a:rPr>
              <a:pPr algn="r" eaLnBrk="1" hangingPunct="1"/>
              <a:t>33</a:t>
            </a:fld>
            <a:endParaRPr lang="en-US" sz="1400">
              <a:ea typeface="宋体" panose="02010600030101010101" pitchFamily="2" charset="-122"/>
            </a:endParaRPr>
          </a:p>
        </p:txBody>
      </p:sp>
      <p:sp>
        <p:nvSpPr>
          <p:cNvPr id="111619" name="Rectangle 2"/>
          <p:cNvSpPr>
            <a:spLocks noGrp="1" noChangeArrowheads="1"/>
          </p:cNvSpPr>
          <p:nvPr>
            <p:ph type="title" idx="4294967295"/>
          </p:nvPr>
        </p:nvSpPr>
        <p:spPr>
          <a:xfrm>
            <a:off x="629444" y="0"/>
            <a:ext cx="7772400" cy="114300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线程调度</a:t>
            </a:r>
            <a:endParaRPr lang="en-US" altLang="zh-CN" sz="3800" b="1" dirty="0">
              <a:latin typeface="微软雅黑" panose="020B0503020204020204" pitchFamily="34" charset="-122"/>
              <a:ea typeface="微软雅黑" panose="020B0503020204020204" pitchFamily="34" charset="-122"/>
            </a:endParaRPr>
          </a:p>
        </p:txBody>
      </p:sp>
      <p:sp>
        <p:nvSpPr>
          <p:cNvPr id="111620" name="Rectangle 3"/>
          <p:cNvSpPr>
            <a:spLocks noGrp="1" noChangeArrowheads="1"/>
          </p:cNvSpPr>
          <p:nvPr>
            <p:ph type="body" idx="4294967295"/>
          </p:nvPr>
        </p:nvSpPr>
        <p:spPr>
          <a:xfrm>
            <a:off x="1372394" y="5201724"/>
            <a:ext cx="7772400" cy="1572564"/>
          </a:xfrm>
        </p:spPr>
        <p:txBody>
          <a:bodyPr>
            <a:noAutofit/>
          </a:bodyPr>
          <a:lstStyle/>
          <a:p>
            <a:pPr eaLnBrk="1" hangingPunct="1">
              <a:lnSpc>
                <a:spcPct val="90000"/>
              </a:lnSpc>
              <a:buFontTx/>
              <a:buNone/>
            </a:pPr>
            <a:r>
              <a:rPr lang="zh-CN" altLang="en-US" sz="2800" dirty="0">
                <a:latin typeface="微软雅黑" panose="020B0503020204020204" pitchFamily="34" charset="-122"/>
                <a:ea typeface="微软雅黑" panose="020B0503020204020204" pitchFamily="34" charset="-122"/>
              </a:rPr>
              <a:t>内核线程的可能调度顺序，每个进程</a:t>
            </a:r>
            <a:r>
              <a:rPr lang="en-US" altLang="zh-CN" sz="2800" dirty="0">
                <a:latin typeface="微软雅黑" panose="020B0503020204020204" pitchFamily="34" charset="-122"/>
                <a:ea typeface="微软雅黑" panose="020B0503020204020204" pitchFamily="34" charset="-122"/>
              </a:rPr>
              <a:t>50</a:t>
            </a:r>
            <a:r>
              <a:rPr lang="zh-CN" altLang="en-US" sz="2800" dirty="0">
                <a:latin typeface="微软雅黑" panose="020B0503020204020204" pitchFamily="34" charset="-122"/>
                <a:ea typeface="微软雅黑" panose="020B0503020204020204" pitchFamily="34" charset="-122"/>
              </a:rPr>
              <a:t>毫秒的时间片，每个线程获得</a:t>
            </a:r>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毫秒时间片，需要完整的上下文切换，代价高。</a:t>
            </a:r>
            <a:endParaRPr lang="en-US" altLang="zh-CN" sz="2800" dirty="0">
              <a:latin typeface="微软雅黑" panose="020B0503020204020204" pitchFamily="34" charset="-122"/>
              <a:ea typeface="微软雅黑" panose="020B0503020204020204" pitchFamily="34" charset="-122"/>
            </a:endParaRPr>
          </a:p>
        </p:txBody>
      </p:sp>
      <p:pic>
        <p:nvPicPr>
          <p:cNvPr id="111621" name="Picture 5" descr="2-4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4444" y="992188"/>
            <a:ext cx="3784600"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2802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95A854EA-DAC1-4D7F-926B-DDA72CD57A56}" type="slidenum">
              <a:rPr lang="zh-CN" altLang="en-US" sz="1400">
                <a:ea typeface="宋体" panose="02010600030101010101" pitchFamily="2" charset="-122"/>
              </a:rPr>
              <a:pPr algn="r" eaLnBrk="1" hangingPunct="1"/>
              <a:t>34</a:t>
            </a:fld>
            <a:endParaRPr lang="en-US" sz="1400">
              <a:ea typeface="宋体" panose="02010600030101010101" pitchFamily="2" charset="-122"/>
            </a:endParaRPr>
          </a:p>
        </p:txBody>
      </p:sp>
      <p:sp>
        <p:nvSpPr>
          <p:cNvPr id="112643" name="Rectangle 2"/>
          <p:cNvSpPr>
            <a:spLocks noGrp="1" noChangeArrowheads="1"/>
          </p:cNvSpPr>
          <p:nvPr>
            <p:ph type="title" idx="4294967295"/>
          </p:nvPr>
        </p:nvSpPr>
        <p:spPr>
          <a:xfrm>
            <a:off x="834232" y="198438"/>
            <a:ext cx="7772400" cy="84455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经典的</a:t>
            </a:r>
            <a:r>
              <a:rPr lang="en-US" altLang="zh-CN" sz="3800" b="1" dirty="0">
                <a:latin typeface="微软雅黑" panose="020B0503020204020204" pitchFamily="34" charset="-122"/>
                <a:ea typeface="微软雅黑" panose="020B0503020204020204" pitchFamily="34" charset="-122"/>
              </a:rPr>
              <a:t>IPC</a:t>
            </a:r>
            <a:r>
              <a:rPr lang="zh-CN" altLang="en-US" sz="3800" b="1" dirty="0">
                <a:latin typeface="微软雅黑" panose="020B0503020204020204" pitchFamily="34" charset="-122"/>
                <a:ea typeface="微软雅黑" panose="020B0503020204020204" pitchFamily="34" charset="-122"/>
              </a:rPr>
              <a:t>问题</a:t>
            </a:r>
            <a:endParaRPr lang="en-US" altLang="zh-CN" sz="3800" b="1" dirty="0">
              <a:latin typeface="微软雅黑" panose="020B0503020204020204" pitchFamily="34" charset="-122"/>
              <a:ea typeface="微软雅黑" panose="020B0503020204020204" pitchFamily="34" charset="-122"/>
            </a:endParaRPr>
          </a:p>
        </p:txBody>
      </p:sp>
      <p:sp>
        <p:nvSpPr>
          <p:cNvPr id="112644" name="Rectangle 3"/>
          <p:cNvSpPr>
            <a:spLocks noGrp="1" noChangeArrowheads="1"/>
          </p:cNvSpPr>
          <p:nvPr>
            <p:ph type="body" idx="4294967295"/>
          </p:nvPr>
        </p:nvSpPr>
        <p:spPr>
          <a:xfrm>
            <a:off x="834232" y="1266292"/>
            <a:ext cx="7772400" cy="4748213"/>
          </a:xfrm>
        </p:spPr>
        <p:txBody>
          <a:bodyPr/>
          <a:lstStyle/>
          <a:p>
            <a:pPr lvl="1" eaLnBrk="1" hangingPunct="1">
              <a:lnSpc>
                <a:spcPct val="2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读者写者问题</a:t>
            </a:r>
            <a:endParaRPr lang="en-US" altLang="zh-CN" sz="2800" b="1" dirty="0">
              <a:latin typeface="微软雅黑" panose="020B0503020204020204" pitchFamily="34" charset="-122"/>
              <a:ea typeface="微软雅黑" panose="020B0503020204020204" pitchFamily="34" charset="-122"/>
            </a:endParaRPr>
          </a:p>
          <a:p>
            <a:pPr lvl="1" eaLnBrk="1" hangingPunct="1">
              <a:lnSpc>
                <a:spcPct val="2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哲学家就餐问题</a:t>
            </a:r>
            <a:endParaRPr lang="en-US" altLang="zh-CN" sz="2800" b="1" dirty="0">
              <a:latin typeface="微软雅黑" panose="020B0503020204020204" pitchFamily="34" charset="-122"/>
              <a:ea typeface="微软雅黑" panose="020B0503020204020204" pitchFamily="34" charset="-122"/>
            </a:endParaRPr>
          </a:p>
          <a:p>
            <a:pPr lvl="1">
              <a:lnSpc>
                <a:spcPct val="2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睡眠理发师问题</a:t>
            </a:r>
            <a:endParaRPr lang="en-US" altLang="zh-CN" sz="28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endParaRPr lang="en-US" altLang="zh-CN" b="1" dirty="0"/>
          </a:p>
          <a:p>
            <a:pPr lvl="1" eaLnBrk="1" hangingPunct="1">
              <a:lnSpc>
                <a:spcPct val="150000"/>
              </a:lnSpc>
              <a:buFont typeface="Wingdings" panose="05000000000000000000" pitchFamily="2" charset="2"/>
              <a:buChar char="l"/>
            </a:pPr>
            <a:endParaRPr lang="en-US" dirty="0">
              <a:solidFill>
                <a:srgbClr val="FF0000"/>
              </a:solidFill>
              <a:ea typeface="宋体" panose="02010600030101010101" pitchFamily="2" charset="-122"/>
            </a:endParaRPr>
          </a:p>
          <a:p>
            <a:pPr eaLnBrk="1" hangingPunct="1"/>
            <a:endParaRPr lang="zh-CN" altLang="en-US" dirty="0">
              <a:ea typeface="宋体" panose="02010600030101010101" pitchFamily="2" charset="-122"/>
            </a:endParaRPr>
          </a:p>
        </p:txBody>
      </p:sp>
    </p:spTree>
    <p:extLst>
      <p:ext uri="{BB962C8B-B14F-4D97-AF65-F5344CB8AC3E}">
        <p14:creationId xmlns:p14="http://schemas.microsoft.com/office/powerpoint/2010/main" val="3050752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3AE8761-ACC0-40B8-845C-DE03FB151CB3}" type="slidenum">
              <a:rPr lang="zh-CN" altLang="en-US" sz="1400">
                <a:latin typeface="微软雅黑" panose="020B0503020204020204" pitchFamily="34" charset="-122"/>
                <a:ea typeface="微软雅黑" panose="020B0503020204020204" pitchFamily="34" charset="-122"/>
              </a:rPr>
              <a:pPr algn="r" eaLnBrk="1" hangingPunct="1"/>
              <a:t>35</a:t>
            </a:fld>
            <a:endParaRPr lang="en-US" sz="1400">
              <a:latin typeface="微软雅黑" panose="020B0503020204020204" pitchFamily="34" charset="-122"/>
              <a:ea typeface="微软雅黑" panose="020B0503020204020204" pitchFamily="34" charset="-122"/>
            </a:endParaRPr>
          </a:p>
        </p:txBody>
      </p:sp>
      <p:sp>
        <p:nvSpPr>
          <p:cNvPr id="119811" name="Rectangle 2"/>
          <p:cNvSpPr>
            <a:spLocks noGrp="1" noChangeArrowheads="1"/>
          </p:cNvSpPr>
          <p:nvPr>
            <p:ph type="title" idx="4294967295"/>
          </p:nvPr>
        </p:nvSpPr>
        <p:spPr>
          <a:xfrm>
            <a:off x="743997" y="118080"/>
            <a:ext cx="7772400" cy="790575"/>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读者写者问题</a:t>
            </a:r>
            <a:endParaRPr lang="en-US" altLang="zh-CN" sz="3800" b="1" dirty="0">
              <a:latin typeface="微软雅黑" panose="020B0503020204020204" pitchFamily="34" charset="-122"/>
              <a:ea typeface="微软雅黑" panose="020B0503020204020204" pitchFamily="34" charset="-122"/>
            </a:endParaRPr>
          </a:p>
        </p:txBody>
      </p:sp>
      <p:sp>
        <p:nvSpPr>
          <p:cNvPr id="2" name="流程图: 磁盘 1"/>
          <p:cNvSpPr/>
          <p:nvPr/>
        </p:nvSpPr>
        <p:spPr>
          <a:xfrm>
            <a:off x="3496200" y="4866962"/>
            <a:ext cx="2047740" cy="130076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数据</a:t>
            </a:r>
          </a:p>
        </p:txBody>
      </p:sp>
      <p:sp>
        <p:nvSpPr>
          <p:cNvPr id="3" name="矩形 2"/>
          <p:cNvSpPr/>
          <p:nvPr/>
        </p:nvSpPr>
        <p:spPr>
          <a:xfrm>
            <a:off x="5134647" y="2222751"/>
            <a:ext cx="3146663" cy="220939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写者</a:t>
            </a: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5267945" y="2816383"/>
            <a:ext cx="2865725" cy="66936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一次只允许一个写者写</a:t>
            </a:r>
          </a:p>
        </p:txBody>
      </p:sp>
      <p:sp>
        <p:nvSpPr>
          <p:cNvPr id="8" name="矩形 7"/>
          <p:cNvSpPr/>
          <p:nvPr/>
        </p:nvSpPr>
        <p:spPr>
          <a:xfrm>
            <a:off x="5267945" y="3613871"/>
            <a:ext cx="2844941" cy="66936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写者写时</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读者不允许读</a:t>
            </a:r>
          </a:p>
        </p:txBody>
      </p:sp>
      <p:sp>
        <p:nvSpPr>
          <p:cNvPr id="9" name="矩形 8"/>
          <p:cNvSpPr/>
          <p:nvPr/>
        </p:nvSpPr>
        <p:spPr>
          <a:xfrm>
            <a:off x="772319" y="2222751"/>
            <a:ext cx="3146663" cy="220939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读者</a:t>
            </a: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905617" y="2816383"/>
            <a:ext cx="2865725" cy="66936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多个读者可以同时读数据</a:t>
            </a:r>
          </a:p>
        </p:txBody>
      </p:sp>
      <p:sp>
        <p:nvSpPr>
          <p:cNvPr id="11" name="矩形 10"/>
          <p:cNvSpPr/>
          <p:nvPr/>
        </p:nvSpPr>
        <p:spPr>
          <a:xfrm>
            <a:off x="905617" y="3613871"/>
            <a:ext cx="2844941" cy="66936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读者读数据时</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写者不允许访问数据。</a:t>
            </a:r>
            <a:r>
              <a:rPr lang="en-US"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6400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3AE8761-ACC0-40B8-845C-DE03FB151CB3}" type="slidenum">
              <a:rPr lang="zh-CN" altLang="en-US" sz="1400">
                <a:ea typeface="宋体" panose="02010600030101010101" pitchFamily="2" charset="-122"/>
              </a:rPr>
              <a:pPr algn="r" eaLnBrk="1" hangingPunct="1"/>
              <a:t>36</a:t>
            </a:fld>
            <a:endParaRPr lang="en-US" sz="1400">
              <a:ea typeface="宋体" panose="02010600030101010101" pitchFamily="2" charset="-122"/>
            </a:endParaRPr>
          </a:p>
        </p:txBody>
      </p:sp>
      <p:sp>
        <p:nvSpPr>
          <p:cNvPr id="119811" name="Rectangle 2"/>
          <p:cNvSpPr>
            <a:spLocks noGrp="1" noChangeArrowheads="1"/>
          </p:cNvSpPr>
          <p:nvPr>
            <p:ph type="title" idx="4294967295"/>
          </p:nvPr>
        </p:nvSpPr>
        <p:spPr>
          <a:xfrm>
            <a:off x="743997" y="105942"/>
            <a:ext cx="7772400" cy="790575"/>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方案</a:t>
            </a:r>
            <a:r>
              <a:rPr lang="en-US" altLang="zh-CN" sz="3800" b="1" dirty="0">
                <a:latin typeface="微软雅黑" panose="020B0503020204020204" pitchFamily="34" charset="-122"/>
                <a:ea typeface="微软雅黑" panose="020B0503020204020204" pitchFamily="34" charset="-122"/>
              </a:rPr>
              <a:t>1</a:t>
            </a:r>
          </a:p>
        </p:txBody>
      </p:sp>
      <p:sp>
        <p:nvSpPr>
          <p:cNvPr id="3" name="矩形 2"/>
          <p:cNvSpPr/>
          <p:nvPr/>
        </p:nvSpPr>
        <p:spPr>
          <a:xfrm>
            <a:off x="4992979" y="1699531"/>
            <a:ext cx="3146663" cy="273261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Writer</a:t>
            </a:r>
          </a:p>
          <a:p>
            <a:pPr algn="ctr"/>
            <a:endParaRPr lang="en-US" altLang="zh-CN" sz="2800" b="1" dirty="0">
              <a:solidFill>
                <a:schemeClr val="tx1"/>
              </a:solidFill>
              <a:latin typeface="Times New Roman" panose="02020603050405020304" pitchFamily="18" charset="0"/>
              <a:cs typeface="Times New Roman" panose="02020603050405020304" pitchFamily="18" charset="0"/>
            </a:endParaRPr>
          </a:p>
          <a:p>
            <a:pPr algn="ctr"/>
            <a:r>
              <a:rPr lang="en-US" altLang="zh-CN" sz="2800" dirty="0">
                <a:solidFill>
                  <a:srgbClr val="FF0000"/>
                </a:solidFill>
                <a:latin typeface="Times New Roman" panose="02020603050405020304" pitchFamily="18" charset="0"/>
                <a:cs typeface="Times New Roman" panose="02020603050405020304" pitchFamily="18" charset="0"/>
              </a:rPr>
              <a:t>Down</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mutex</a:t>
            </a:r>
            <a:r>
              <a:rPr lang="en-US" altLang="zh-CN" sz="2800" dirty="0">
                <a:solidFill>
                  <a:schemeClr val="tx1"/>
                </a:solidFill>
                <a:latin typeface="Times New Roman" panose="02020603050405020304" pitchFamily="18" charset="0"/>
                <a:cs typeface="Times New Roman" panose="02020603050405020304" pitchFamily="18" charset="0"/>
              </a:rPr>
              <a:t>)</a:t>
            </a:r>
          </a:p>
          <a:p>
            <a:pPr algn="ctr"/>
            <a:r>
              <a:rPr lang="en-US" altLang="zh-CN" sz="2800" dirty="0">
                <a:solidFill>
                  <a:schemeClr val="tx1"/>
                </a:solidFill>
                <a:latin typeface="Times New Roman" panose="02020603050405020304" pitchFamily="18" charset="0"/>
                <a:cs typeface="Times New Roman" panose="02020603050405020304" pitchFamily="18" charset="0"/>
              </a:rPr>
              <a:t>Write data</a:t>
            </a:r>
          </a:p>
          <a:p>
            <a:pPr algn="ctr"/>
            <a:r>
              <a:rPr lang="en-US" altLang="zh-CN" sz="2800" dirty="0">
                <a:solidFill>
                  <a:srgbClr val="FF0000"/>
                </a:solidFill>
                <a:latin typeface="Times New Roman" panose="02020603050405020304" pitchFamily="18" charset="0"/>
                <a:cs typeface="Times New Roman" panose="02020603050405020304" pitchFamily="18" charset="0"/>
              </a:rPr>
              <a:t>Up</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mutex</a:t>
            </a:r>
            <a:r>
              <a:rPr lang="en-US" altLang="zh-CN" sz="2800" dirty="0">
                <a:solidFill>
                  <a:schemeClr val="tx1"/>
                </a:solidFill>
                <a:latin typeface="Times New Roman" panose="02020603050405020304" pitchFamily="18" charset="0"/>
                <a:cs typeface="Times New Roman" panose="02020603050405020304" pitchFamily="18" charset="0"/>
              </a:rPr>
              <a:t>)</a:t>
            </a:r>
          </a:p>
          <a:p>
            <a:pPr algn="ctr"/>
            <a:endParaRPr lang="zh-CN" altLang="en-US" sz="2800" b="1" dirty="0">
              <a:solidFill>
                <a:schemeClr val="tx1"/>
              </a:solidFill>
            </a:endParaRPr>
          </a:p>
        </p:txBody>
      </p:sp>
      <p:sp>
        <p:nvSpPr>
          <p:cNvPr id="9" name="矩形 8"/>
          <p:cNvSpPr/>
          <p:nvPr/>
        </p:nvSpPr>
        <p:spPr>
          <a:xfrm>
            <a:off x="772319" y="1699531"/>
            <a:ext cx="3146663" cy="273261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Reader</a:t>
            </a:r>
          </a:p>
          <a:p>
            <a:pPr algn="ctr"/>
            <a:endParaRPr lang="en-US" altLang="zh-CN" sz="2800" b="1" dirty="0">
              <a:solidFill>
                <a:schemeClr val="tx1"/>
              </a:solidFill>
              <a:latin typeface="Times New Roman" panose="02020603050405020304" pitchFamily="18" charset="0"/>
              <a:cs typeface="Times New Roman" panose="02020603050405020304" pitchFamily="18" charset="0"/>
            </a:endParaRPr>
          </a:p>
          <a:p>
            <a:pPr algn="ctr"/>
            <a:r>
              <a:rPr lang="en-US" altLang="zh-CN" sz="2800" dirty="0">
                <a:solidFill>
                  <a:srgbClr val="FF0000"/>
                </a:solidFill>
                <a:latin typeface="Times New Roman" panose="02020603050405020304" pitchFamily="18" charset="0"/>
                <a:cs typeface="Times New Roman" panose="02020603050405020304" pitchFamily="18" charset="0"/>
              </a:rPr>
              <a:t>Down</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mutex</a:t>
            </a:r>
            <a:r>
              <a:rPr lang="en-US" altLang="zh-CN" sz="2800" dirty="0">
                <a:solidFill>
                  <a:schemeClr val="tx1"/>
                </a:solidFill>
                <a:latin typeface="Times New Roman" panose="02020603050405020304" pitchFamily="18" charset="0"/>
                <a:cs typeface="Times New Roman" panose="02020603050405020304" pitchFamily="18" charset="0"/>
              </a:rPr>
              <a:t>)</a:t>
            </a:r>
          </a:p>
          <a:p>
            <a:pPr algn="ctr"/>
            <a:r>
              <a:rPr lang="en-US" altLang="zh-CN" sz="2800" dirty="0">
                <a:solidFill>
                  <a:schemeClr val="tx1"/>
                </a:solidFill>
                <a:latin typeface="Times New Roman" panose="02020603050405020304" pitchFamily="18" charset="0"/>
                <a:cs typeface="Times New Roman" panose="02020603050405020304" pitchFamily="18" charset="0"/>
              </a:rPr>
              <a:t>Read data</a:t>
            </a:r>
          </a:p>
          <a:p>
            <a:pPr algn="ctr"/>
            <a:r>
              <a:rPr lang="en-US" altLang="zh-CN" sz="2800" dirty="0">
                <a:solidFill>
                  <a:srgbClr val="FF0000"/>
                </a:solidFill>
                <a:latin typeface="Times New Roman" panose="02020603050405020304" pitchFamily="18" charset="0"/>
                <a:cs typeface="Times New Roman" panose="02020603050405020304" pitchFamily="18" charset="0"/>
              </a:rPr>
              <a:t>Up</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mutex</a:t>
            </a:r>
            <a:r>
              <a:rPr lang="en-US" altLang="zh-CN" sz="2800" dirty="0">
                <a:solidFill>
                  <a:schemeClr val="tx1"/>
                </a:solidFill>
                <a:latin typeface="Times New Roman" panose="02020603050405020304" pitchFamily="18" charset="0"/>
                <a:cs typeface="Times New Roman" panose="02020603050405020304" pitchFamily="18" charset="0"/>
              </a:rPr>
              <a:t>)</a:t>
            </a:r>
          </a:p>
          <a:p>
            <a:pPr algn="ctr"/>
            <a:endParaRPr lang="zh-CN" altLang="en-US" b="1" dirty="0">
              <a:solidFill>
                <a:schemeClr val="tx1"/>
              </a:solidFill>
            </a:endParaRPr>
          </a:p>
        </p:txBody>
      </p:sp>
      <p:sp>
        <p:nvSpPr>
          <p:cNvPr id="12" name="文本框 11"/>
          <p:cNvSpPr txBox="1"/>
          <p:nvPr/>
        </p:nvSpPr>
        <p:spPr>
          <a:xfrm>
            <a:off x="772319" y="5129958"/>
            <a:ext cx="8101225"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问题</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每次只允许一个读者读数据。</a:t>
            </a:r>
          </a:p>
        </p:txBody>
      </p:sp>
    </p:spTree>
    <p:extLst>
      <p:ext uri="{BB962C8B-B14F-4D97-AF65-F5344CB8AC3E}">
        <p14:creationId xmlns:p14="http://schemas.microsoft.com/office/powerpoint/2010/main" val="322328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3AE8761-ACC0-40B8-845C-DE03FB151CB3}" type="slidenum">
              <a:rPr lang="zh-CN" altLang="en-US" sz="1400">
                <a:ea typeface="宋体" panose="02010600030101010101" pitchFamily="2" charset="-122"/>
              </a:rPr>
              <a:pPr algn="r" eaLnBrk="1" hangingPunct="1"/>
              <a:t>37</a:t>
            </a:fld>
            <a:endParaRPr lang="en-US" sz="1400">
              <a:ea typeface="宋体" panose="02010600030101010101" pitchFamily="2" charset="-122"/>
            </a:endParaRPr>
          </a:p>
        </p:txBody>
      </p:sp>
      <p:sp>
        <p:nvSpPr>
          <p:cNvPr id="119811" name="Rectangle 2"/>
          <p:cNvSpPr>
            <a:spLocks noGrp="1" noChangeArrowheads="1"/>
          </p:cNvSpPr>
          <p:nvPr>
            <p:ph type="title" idx="4294967295"/>
          </p:nvPr>
        </p:nvSpPr>
        <p:spPr>
          <a:xfrm>
            <a:off x="772319" y="211139"/>
            <a:ext cx="7772400" cy="790575"/>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方案</a:t>
            </a:r>
            <a:r>
              <a:rPr lang="en-US" altLang="zh-CN" sz="3800" b="1" dirty="0">
                <a:latin typeface="微软雅黑" panose="020B0503020204020204" pitchFamily="34" charset="-122"/>
                <a:ea typeface="微软雅黑" panose="020B0503020204020204" pitchFamily="34" charset="-122"/>
              </a:rPr>
              <a:t>2</a:t>
            </a:r>
          </a:p>
        </p:txBody>
      </p:sp>
      <p:sp>
        <p:nvSpPr>
          <p:cNvPr id="3" name="矩形 2"/>
          <p:cNvSpPr/>
          <p:nvPr/>
        </p:nvSpPr>
        <p:spPr>
          <a:xfrm>
            <a:off x="5546770" y="1699531"/>
            <a:ext cx="3146663" cy="32770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Writer</a:t>
            </a:r>
          </a:p>
          <a:p>
            <a:pPr algn="ctr"/>
            <a:endParaRPr lang="en-US" altLang="zh-CN" sz="2800" b="1" dirty="0">
              <a:solidFill>
                <a:schemeClr val="tx1"/>
              </a:solidFill>
              <a:latin typeface="Times New Roman" panose="02020603050405020304" pitchFamily="18" charset="0"/>
              <a:cs typeface="Times New Roman" panose="02020603050405020304" pitchFamily="18" charset="0"/>
            </a:endParaRPr>
          </a:p>
          <a:p>
            <a:pPr algn="ctr"/>
            <a:r>
              <a:rPr lang="en-US" altLang="zh-CN" sz="2800" dirty="0">
                <a:solidFill>
                  <a:srgbClr val="FF0000"/>
                </a:solidFill>
                <a:latin typeface="Times New Roman" panose="02020603050405020304" pitchFamily="18" charset="0"/>
                <a:cs typeface="Times New Roman" panose="02020603050405020304" pitchFamily="18" charset="0"/>
              </a:rPr>
              <a:t>Down</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wmutex</a:t>
            </a:r>
            <a:r>
              <a:rPr lang="en-US" altLang="zh-CN" sz="2800" dirty="0">
                <a:solidFill>
                  <a:schemeClr val="tx1"/>
                </a:solidFill>
                <a:latin typeface="Times New Roman" panose="02020603050405020304" pitchFamily="18" charset="0"/>
                <a:cs typeface="Times New Roman" panose="02020603050405020304" pitchFamily="18" charset="0"/>
              </a:rPr>
              <a:t>)</a:t>
            </a:r>
          </a:p>
          <a:p>
            <a:pPr algn="ctr"/>
            <a:r>
              <a:rPr lang="en-US" altLang="zh-CN" sz="2800" dirty="0">
                <a:solidFill>
                  <a:schemeClr val="tx1"/>
                </a:solidFill>
                <a:latin typeface="Times New Roman" panose="02020603050405020304" pitchFamily="18" charset="0"/>
                <a:cs typeface="Times New Roman" panose="02020603050405020304" pitchFamily="18" charset="0"/>
              </a:rPr>
              <a:t>Write data</a:t>
            </a:r>
          </a:p>
          <a:p>
            <a:pPr algn="ctr"/>
            <a:r>
              <a:rPr lang="en-US" altLang="zh-CN" sz="2800" dirty="0">
                <a:solidFill>
                  <a:srgbClr val="FF0000"/>
                </a:solidFill>
                <a:latin typeface="Times New Roman" panose="02020603050405020304" pitchFamily="18" charset="0"/>
                <a:cs typeface="Times New Roman" panose="02020603050405020304" pitchFamily="18" charset="0"/>
              </a:rPr>
              <a:t>Up</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wmutex</a:t>
            </a:r>
            <a:r>
              <a:rPr lang="en-US" altLang="zh-CN" sz="2800" dirty="0">
                <a:solidFill>
                  <a:schemeClr val="tx1"/>
                </a:solidFill>
                <a:latin typeface="Times New Roman" panose="02020603050405020304" pitchFamily="18" charset="0"/>
                <a:cs typeface="Times New Roman" panose="02020603050405020304" pitchFamily="18" charset="0"/>
              </a:rPr>
              <a:t>)</a:t>
            </a:r>
          </a:p>
          <a:p>
            <a:pPr algn="ctr"/>
            <a:endParaRPr lang="zh-CN" altLang="en-US" sz="2800" b="1" dirty="0">
              <a:solidFill>
                <a:schemeClr val="tx1"/>
              </a:solidFill>
            </a:endParaRPr>
          </a:p>
        </p:txBody>
      </p:sp>
      <p:sp>
        <p:nvSpPr>
          <p:cNvPr id="9" name="矩形 8"/>
          <p:cNvSpPr/>
          <p:nvPr/>
        </p:nvSpPr>
        <p:spPr>
          <a:xfrm>
            <a:off x="772319" y="1699530"/>
            <a:ext cx="4662566" cy="32770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Reader</a:t>
            </a:r>
          </a:p>
          <a:p>
            <a:r>
              <a:rPr lang="en-US" altLang="zh-CN" sz="2800" dirty="0">
                <a:solidFill>
                  <a:schemeClr val="tx1"/>
                </a:solidFill>
                <a:latin typeface="Times New Roman" panose="02020603050405020304" pitchFamily="18" charset="0"/>
                <a:cs typeface="Times New Roman" panose="02020603050405020304" pitchFamily="18" charset="0"/>
              </a:rPr>
              <a:t>reader ++;</a:t>
            </a:r>
          </a:p>
          <a:p>
            <a:r>
              <a:rPr lang="en-US" altLang="zh-CN" sz="2800" dirty="0">
                <a:solidFill>
                  <a:schemeClr val="tx1"/>
                </a:solidFill>
                <a:latin typeface="Times New Roman" panose="02020603050405020304" pitchFamily="18" charset="0"/>
                <a:cs typeface="Times New Roman" panose="02020603050405020304" pitchFamily="18" charset="0"/>
              </a:rPr>
              <a:t>If(reader == 1) </a:t>
            </a:r>
            <a:r>
              <a:rPr lang="en-US" altLang="zh-CN" sz="2800" dirty="0">
                <a:solidFill>
                  <a:srgbClr val="FF0000"/>
                </a:solidFill>
                <a:latin typeface="Times New Roman" panose="02020603050405020304" pitchFamily="18" charset="0"/>
                <a:cs typeface="Times New Roman" panose="02020603050405020304" pitchFamily="18" charset="0"/>
              </a:rPr>
              <a:t>Down</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wmutex</a:t>
            </a:r>
            <a:r>
              <a:rPr lang="en-US" altLang="zh-CN" sz="2800" dirty="0">
                <a:solidFill>
                  <a:schemeClr val="tx1"/>
                </a:solidFill>
                <a:latin typeface="Times New Roman" panose="02020603050405020304" pitchFamily="18" charset="0"/>
                <a:cs typeface="Times New Roman" panose="02020603050405020304" pitchFamily="18" charset="0"/>
              </a:rPr>
              <a:t>);</a:t>
            </a:r>
          </a:p>
          <a:p>
            <a:r>
              <a:rPr lang="en-US" altLang="zh-CN" sz="2800" dirty="0">
                <a:solidFill>
                  <a:schemeClr val="tx1"/>
                </a:solidFill>
                <a:latin typeface="Times New Roman" panose="02020603050405020304" pitchFamily="18" charset="0"/>
                <a:cs typeface="Times New Roman" panose="02020603050405020304" pitchFamily="18" charset="0"/>
              </a:rPr>
              <a:t>Read data</a:t>
            </a:r>
          </a:p>
          <a:p>
            <a:r>
              <a:rPr lang="en-US" altLang="zh-CN" sz="2800" dirty="0">
                <a:solidFill>
                  <a:schemeClr val="tx1"/>
                </a:solidFill>
                <a:latin typeface="Times New Roman" panose="02020603050405020304" pitchFamily="18" charset="0"/>
                <a:cs typeface="Times New Roman" panose="02020603050405020304" pitchFamily="18" charset="0"/>
              </a:rPr>
              <a:t>reader--;</a:t>
            </a:r>
          </a:p>
          <a:p>
            <a:r>
              <a:rPr lang="en-US" altLang="zh-CN" sz="2800" dirty="0">
                <a:solidFill>
                  <a:schemeClr val="tx1"/>
                </a:solidFill>
                <a:latin typeface="Times New Roman" panose="02020603050405020304" pitchFamily="18" charset="0"/>
                <a:cs typeface="Times New Roman" panose="02020603050405020304" pitchFamily="18" charset="0"/>
              </a:rPr>
              <a:t>If(reader == 0) </a:t>
            </a:r>
            <a:r>
              <a:rPr lang="en-US" altLang="zh-CN" sz="2800" dirty="0">
                <a:solidFill>
                  <a:srgbClr val="FF0000"/>
                </a:solidFill>
                <a:latin typeface="Times New Roman" panose="02020603050405020304" pitchFamily="18" charset="0"/>
                <a:cs typeface="Times New Roman" panose="02020603050405020304" pitchFamily="18" charset="0"/>
              </a:rPr>
              <a:t>Up</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wmutex</a:t>
            </a:r>
            <a:r>
              <a:rPr lang="en-US" altLang="zh-CN" sz="2800" dirty="0">
                <a:solidFill>
                  <a:schemeClr val="tx1"/>
                </a:solidFill>
                <a:latin typeface="Times New Roman" panose="02020603050405020304" pitchFamily="18" charset="0"/>
                <a:cs typeface="Times New Roman" panose="02020603050405020304" pitchFamily="18" charset="0"/>
              </a:rPr>
              <a:t>);</a:t>
            </a:r>
          </a:p>
          <a:p>
            <a:pPr algn="ctr"/>
            <a:endParaRPr lang="zh-CN" altLang="en-US" b="1" dirty="0">
              <a:solidFill>
                <a:schemeClr val="tx1"/>
              </a:solidFill>
            </a:endParaRPr>
          </a:p>
        </p:txBody>
      </p:sp>
      <p:sp>
        <p:nvSpPr>
          <p:cNvPr id="12" name="文本框 11"/>
          <p:cNvSpPr txBox="1"/>
          <p:nvPr/>
        </p:nvSpPr>
        <p:spPr>
          <a:xfrm>
            <a:off x="809058" y="5372760"/>
            <a:ext cx="810122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问题</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导致竞争条件。</a:t>
            </a:r>
          </a:p>
        </p:txBody>
      </p:sp>
      <p:sp>
        <p:nvSpPr>
          <p:cNvPr id="2" name="矩形 1"/>
          <p:cNvSpPr/>
          <p:nvPr/>
        </p:nvSpPr>
        <p:spPr>
          <a:xfrm>
            <a:off x="772319" y="1165956"/>
            <a:ext cx="4692310"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Initial: reader = 0; </a:t>
            </a:r>
            <a:r>
              <a:rPr lang="en-US" altLang="zh-CN" sz="2800" dirty="0" err="1">
                <a:latin typeface="Times New Roman" panose="02020603050405020304" pitchFamily="18" charset="0"/>
                <a:cs typeface="Times New Roman" panose="02020603050405020304" pitchFamily="18" charset="0"/>
              </a:rPr>
              <a:t>wmutex</a:t>
            </a:r>
            <a:r>
              <a:rPr lang="en-US" altLang="zh-CN" sz="2800" dirty="0">
                <a:latin typeface="Times New Roman" panose="02020603050405020304" pitchFamily="18" charset="0"/>
                <a:cs typeface="Times New Roman" panose="02020603050405020304" pitchFamily="18" charset="0"/>
              </a:rPr>
              <a:t> = 1;</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75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3AE8761-ACC0-40B8-845C-DE03FB151CB3}" type="slidenum">
              <a:rPr lang="zh-CN" altLang="en-US" sz="1400">
                <a:ea typeface="宋体" panose="02010600030101010101" pitchFamily="2" charset="-122"/>
              </a:rPr>
              <a:pPr algn="r" eaLnBrk="1" hangingPunct="1"/>
              <a:t>38</a:t>
            </a:fld>
            <a:endParaRPr lang="en-US" sz="1400">
              <a:ea typeface="宋体" panose="02010600030101010101" pitchFamily="2" charset="-122"/>
            </a:endParaRPr>
          </a:p>
        </p:txBody>
      </p:sp>
      <p:sp>
        <p:nvSpPr>
          <p:cNvPr id="119811" name="Rectangle 2"/>
          <p:cNvSpPr>
            <a:spLocks noGrp="1" noChangeArrowheads="1"/>
          </p:cNvSpPr>
          <p:nvPr>
            <p:ph type="title" idx="4294967295"/>
          </p:nvPr>
        </p:nvSpPr>
        <p:spPr>
          <a:xfrm>
            <a:off x="772319" y="211139"/>
            <a:ext cx="7772400" cy="790575"/>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方案</a:t>
            </a:r>
            <a:r>
              <a:rPr lang="en-US" altLang="zh-CN" sz="3800" b="1" dirty="0">
                <a:latin typeface="微软雅黑" panose="020B0503020204020204" pitchFamily="34" charset="-122"/>
                <a:ea typeface="微软雅黑" panose="020B0503020204020204" pitchFamily="34" charset="-122"/>
              </a:rPr>
              <a:t>3</a:t>
            </a:r>
          </a:p>
        </p:txBody>
      </p:sp>
      <p:sp>
        <p:nvSpPr>
          <p:cNvPr id="3" name="矩形 2"/>
          <p:cNvSpPr/>
          <p:nvPr/>
        </p:nvSpPr>
        <p:spPr>
          <a:xfrm>
            <a:off x="5202859" y="1145225"/>
            <a:ext cx="3439435" cy="500876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Writer</a:t>
            </a:r>
          </a:p>
          <a:p>
            <a:pPr algn="ctr"/>
            <a:endParaRPr lang="en-US" altLang="zh-CN" sz="2800" b="1" dirty="0">
              <a:solidFill>
                <a:schemeClr val="tx1"/>
              </a:solidFill>
              <a:latin typeface="Times New Roman" panose="02020603050405020304" pitchFamily="18" charset="0"/>
              <a:cs typeface="Times New Roman" panose="02020603050405020304" pitchFamily="18" charset="0"/>
            </a:endParaRPr>
          </a:p>
          <a:p>
            <a:pPr algn="ctr"/>
            <a:r>
              <a:rPr lang="en-US" altLang="zh-CN" sz="2800" dirty="0">
                <a:solidFill>
                  <a:srgbClr val="FF0000"/>
                </a:solidFill>
                <a:latin typeface="Times New Roman" panose="02020603050405020304" pitchFamily="18" charset="0"/>
                <a:cs typeface="Times New Roman" panose="02020603050405020304" pitchFamily="18" charset="0"/>
              </a:rPr>
              <a:t>Down</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wmutex</a:t>
            </a:r>
            <a:r>
              <a:rPr lang="en-US" altLang="zh-CN" sz="2800" dirty="0">
                <a:solidFill>
                  <a:schemeClr val="tx1"/>
                </a:solidFill>
                <a:latin typeface="Times New Roman" panose="02020603050405020304" pitchFamily="18" charset="0"/>
                <a:cs typeface="Times New Roman" panose="02020603050405020304" pitchFamily="18" charset="0"/>
              </a:rPr>
              <a:t>)</a:t>
            </a:r>
          </a:p>
          <a:p>
            <a:pPr algn="ctr"/>
            <a:r>
              <a:rPr lang="en-US" altLang="zh-CN" sz="2800" dirty="0">
                <a:solidFill>
                  <a:schemeClr val="tx1"/>
                </a:solidFill>
                <a:latin typeface="Times New Roman" panose="02020603050405020304" pitchFamily="18" charset="0"/>
                <a:cs typeface="Times New Roman" panose="02020603050405020304" pitchFamily="18" charset="0"/>
              </a:rPr>
              <a:t>Write data</a:t>
            </a:r>
          </a:p>
          <a:p>
            <a:pPr algn="ctr"/>
            <a:r>
              <a:rPr lang="en-US" altLang="zh-CN" sz="2800" dirty="0">
                <a:solidFill>
                  <a:srgbClr val="FF0000"/>
                </a:solidFill>
                <a:latin typeface="Times New Roman" panose="02020603050405020304" pitchFamily="18" charset="0"/>
                <a:cs typeface="Times New Roman" panose="02020603050405020304" pitchFamily="18" charset="0"/>
              </a:rPr>
              <a:t>Up</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wmutex</a:t>
            </a:r>
            <a:r>
              <a:rPr lang="en-US" altLang="zh-CN" sz="2800" dirty="0">
                <a:solidFill>
                  <a:schemeClr val="tx1"/>
                </a:solidFill>
                <a:latin typeface="Times New Roman" panose="02020603050405020304" pitchFamily="18" charset="0"/>
                <a:cs typeface="Times New Roman" panose="02020603050405020304" pitchFamily="18" charset="0"/>
              </a:rPr>
              <a:t>)</a:t>
            </a:r>
          </a:p>
          <a:p>
            <a:pPr algn="ct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9" name="矩形 8"/>
          <p:cNvSpPr/>
          <p:nvPr/>
        </p:nvSpPr>
        <p:spPr>
          <a:xfrm>
            <a:off x="472914" y="1145226"/>
            <a:ext cx="4662566" cy="500876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Times New Roman" panose="02020603050405020304" pitchFamily="18" charset="0"/>
                <a:cs typeface="Times New Roman" panose="02020603050405020304" pitchFamily="18" charset="0"/>
              </a:rPr>
              <a:t>Reader</a:t>
            </a:r>
          </a:p>
          <a:p>
            <a:r>
              <a:rPr lang="en-US" altLang="zh-CN" sz="2800" dirty="0">
                <a:solidFill>
                  <a:srgbClr val="FF0000"/>
                </a:solidFill>
                <a:latin typeface="Times New Roman" panose="02020603050405020304" pitchFamily="18" charset="0"/>
                <a:cs typeface="Times New Roman" panose="02020603050405020304" pitchFamily="18" charset="0"/>
              </a:rPr>
              <a:t>Down</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mutex</a:t>
            </a:r>
            <a:r>
              <a:rPr lang="en-US" altLang="zh-CN" sz="2800" dirty="0">
                <a:solidFill>
                  <a:schemeClr val="tx1"/>
                </a:solidFill>
                <a:latin typeface="Times New Roman" panose="02020603050405020304" pitchFamily="18" charset="0"/>
                <a:cs typeface="Times New Roman" panose="02020603050405020304" pitchFamily="18" charset="0"/>
              </a:rPr>
              <a:t>);</a:t>
            </a:r>
          </a:p>
          <a:p>
            <a:r>
              <a:rPr lang="en-US" altLang="zh-CN" sz="2800" dirty="0">
                <a:solidFill>
                  <a:schemeClr val="tx1"/>
                </a:solidFill>
                <a:latin typeface="Times New Roman" panose="02020603050405020304" pitchFamily="18" charset="0"/>
                <a:cs typeface="Times New Roman" panose="02020603050405020304" pitchFamily="18" charset="0"/>
              </a:rPr>
              <a:t>reader ++;</a:t>
            </a:r>
          </a:p>
          <a:p>
            <a:r>
              <a:rPr lang="en-US" altLang="zh-CN" sz="2800" dirty="0">
                <a:solidFill>
                  <a:schemeClr val="tx1"/>
                </a:solidFill>
                <a:latin typeface="Times New Roman" panose="02020603050405020304" pitchFamily="18" charset="0"/>
                <a:cs typeface="Times New Roman" panose="02020603050405020304" pitchFamily="18" charset="0"/>
              </a:rPr>
              <a:t>If(reader == 1) </a:t>
            </a:r>
            <a:r>
              <a:rPr lang="en-US" altLang="zh-CN" sz="2600" dirty="0">
                <a:solidFill>
                  <a:srgbClr val="FF0000"/>
                </a:solidFill>
                <a:latin typeface="Times New Roman" panose="02020603050405020304" pitchFamily="18" charset="0"/>
                <a:cs typeface="Times New Roman" panose="02020603050405020304" pitchFamily="18" charset="0"/>
              </a:rPr>
              <a:t>Down</a:t>
            </a:r>
            <a:r>
              <a:rPr lang="en-US" altLang="zh-CN" sz="2600" dirty="0">
                <a:solidFill>
                  <a:schemeClr val="tx1"/>
                </a:solidFill>
                <a:latin typeface="Times New Roman" panose="02020603050405020304" pitchFamily="18" charset="0"/>
                <a:cs typeface="Times New Roman" panose="02020603050405020304" pitchFamily="18" charset="0"/>
              </a:rPr>
              <a:t>(</a:t>
            </a:r>
            <a:r>
              <a:rPr lang="en-US" altLang="zh-CN" sz="2600" dirty="0" err="1">
                <a:solidFill>
                  <a:schemeClr val="tx1"/>
                </a:solidFill>
                <a:latin typeface="Times New Roman" panose="02020603050405020304" pitchFamily="18" charset="0"/>
                <a:cs typeface="Times New Roman" panose="02020603050405020304" pitchFamily="18" charset="0"/>
              </a:rPr>
              <a:t>wmutex</a:t>
            </a:r>
            <a:r>
              <a:rPr lang="en-US" altLang="zh-CN" sz="2600" dirty="0">
                <a:solidFill>
                  <a:schemeClr val="tx1"/>
                </a:solidFill>
                <a:latin typeface="Times New Roman" panose="02020603050405020304" pitchFamily="18" charset="0"/>
                <a:cs typeface="Times New Roman" panose="02020603050405020304" pitchFamily="18" charset="0"/>
              </a:rPr>
              <a:t>);</a:t>
            </a:r>
          </a:p>
          <a:p>
            <a:r>
              <a:rPr lang="en-US" altLang="zh-CN" sz="2600" dirty="0">
                <a:solidFill>
                  <a:srgbClr val="FF0000"/>
                </a:solidFill>
                <a:latin typeface="Times New Roman" panose="02020603050405020304" pitchFamily="18" charset="0"/>
                <a:cs typeface="Times New Roman" panose="02020603050405020304" pitchFamily="18" charset="0"/>
              </a:rPr>
              <a:t>Up</a:t>
            </a:r>
            <a:r>
              <a:rPr lang="en-US" altLang="zh-CN" sz="2600" dirty="0">
                <a:solidFill>
                  <a:schemeClr val="tx1"/>
                </a:solidFill>
                <a:latin typeface="Times New Roman" panose="02020603050405020304" pitchFamily="18" charset="0"/>
                <a:cs typeface="Times New Roman" panose="02020603050405020304" pitchFamily="18" charset="0"/>
              </a:rPr>
              <a:t>(</a:t>
            </a:r>
            <a:r>
              <a:rPr lang="en-US" altLang="zh-CN" sz="2600" dirty="0" err="1">
                <a:solidFill>
                  <a:schemeClr val="tx1"/>
                </a:solidFill>
                <a:latin typeface="Times New Roman" panose="02020603050405020304" pitchFamily="18" charset="0"/>
                <a:cs typeface="Times New Roman" panose="02020603050405020304" pitchFamily="18" charset="0"/>
              </a:rPr>
              <a:t>mutex</a:t>
            </a:r>
            <a:r>
              <a:rPr lang="en-US" altLang="zh-CN" sz="2600" dirty="0">
                <a:solidFill>
                  <a:schemeClr val="tx1"/>
                </a:solidFill>
                <a:latin typeface="Times New Roman" panose="02020603050405020304" pitchFamily="18" charset="0"/>
                <a:cs typeface="Times New Roman" panose="02020603050405020304" pitchFamily="18" charset="0"/>
              </a:rPr>
              <a:t>);</a:t>
            </a:r>
          </a:p>
          <a:p>
            <a:r>
              <a:rPr lang="en-US" altLang="zh-CN" sz="2600" dirty="0">
                <a:solidFill>
                  <a:schemeClr val="tx1"/>
                </a:solidFill>
                <a:latin typeface="Times New Roman" panose="02020603050405020304" pitchFamily="18" charset="0"/>
                <a:cs typeface="Times New Roman" panose="02020603050405020304" pitchFamily="18" charset="0"/>
              </a:rPr>
              <a:t>Read data</a:t>
            </a:r>
          </a:p>
          <a:p>
            <a:r>
              <a:rPr lang="en-US" altLang="zh-CN" sz="2400" dirty="0">
                <a:solidFill>
                  <a:srgbClr val="FF0000"/>
                </a:solidFill>
                <a:latin typeface="Times New Roman" panose="02020603050405020304" pitchFamily="18" charset="0"/>
                <a:cs typeface="Times New Roman" panose="02020603050405020304" pitchFamily="18" charset="0"/>
              </a:rPr>
              <a:t>Down</a:t>
            </a: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mutex</a:t>
            </a:r>
            <a:r>
              <a:rPr lang="en-US" altLang="zh-CN" sz="2400" dirty="0">
                <a:solidFill>
                  <a:schemeClr val="tx1"/>
                </a:solidFill>
                <a:latin typeface="Times New Roman" panose="02020603050405020304" pitchFamily="18" charset="0"/>
                <a:cs typeface="Times New Roman" panose="02020603050405020304" pitchFamily="18" charset="0"/>
              </a:rPr>
              <a:t>);</a:t>
            </a:r>
            <a:endParaRPr lang="en-US" altLang="zh-CN" sz="2600" dirty="0">
              <a:solidFill>
                <a:schemeClr val="tx1"/>
              </a:solidFill>
              <a:latin typeface="Times New Roman" panose="02020603050405020304" pitchFamily="18" charset="0"/>
              <a:cs typeface="Times New Roman" panose="02020603050405020304" pitchFamily="18" charset="0"/>
            </a:endParaRPr>
          </a:p>
          <a:p>
            <a:r>
              <a:rPr lang="en-US" altLang="zh-CN" sz="2600" dirty="0">
                <a:solidFill>
                  <a:schemeClr val="tx1"/>
                </a:solidFill>
                <a:latin typeface="Times New Roman" panose="02020603050405020304" pitchFamily="18" charset="0"/>
                <a:cs typeface="Times New Roman" panose="02020603050405020304" pitchFamily="18" charset="0"/>
              </a:rPr>
              <a:t>reader--;</a:t>
            </a:r>
          </a:p>
          <a:p>
            <a:r>
              <a:rPr lang="en-US" altLang="zh-CN" sz="2600" dirty="0">
                <a:solidFill>
                  <a:schemeClr val="tx1"/>
                </a:solidFill>
                <a:latin typeface="Times New Roman" panose="02020603050405020304" pitchFamily="18" charset="0"/>
                <a:cs typeface="Times New Roman" panose="02020603050405020304" pitchFamily="18" charset="0"/>
              </a:rPr>
              <a:t>If(reader == 0) </a:t>
            </a:r>
            <a:r>
              <a:rPr lang="en-US" altLang="zh-CN" sz="2600" dirty="0">
                <a:solidFill>
                  <a:srgbClr val="FF0000"/>
                </a:solidFill>
                <a:latin typeface="Times New Roman" panose="02020603050405020304" pitchFamily="18" charset="0"/>
                <a:cs typeface="Times New Roman" panose="02020603050405020304" pitchFamily="18" charset="0"/>
              </a:rPr>
              <a:t>Up</a:t>
            </a:r>
            <a:r>
              <a:rPr lang="en-US" altLang="zh-CN" sz="2600" dirty="0">
                <a:solidFill>
                  <a:schemeClr val="tx1"/>
                </a:solidFill>
                <a:latin typeface="Times New Roman" panose="02020603050405020304" pitchFamily="18" charset="0"/>
                <a:cs typeface="Times New Roman" panose="02020603050405020304" pitchFamily="18" charset="0"/>
              </a:rPr>
              <a:t>(</a:t>
            </a:r>
            <a:r>
              <a:rPr lang="en-US" altLang="zh-CN" sz="2600" dirty="0" err="1">
                <a:solidFill>
                  <a:schemeClr val="tx1"/>
                </a:solidFill>
                <a:latin typeface="Times New Roman" panose="02020603050405020304" pitchFamily="18" charset="0"/>
                <a:cs typeface="Times New Roman" panose="02020603050405020304" pitchFamily="18" charset="0"/>
              </a:rPr>
              <a:t>wmutex</a:t>
            </a:r>
            <a:r>
              <a:rPr lang="en-US" altLang="zh-CN" sz="2600" dirty="0">
                <a:solidFill>
                  <a:schemeClr val="tx1"/>
                </a:solidFill>
                <a:latin typeface="Times New Roman" panose="02020603050405020304" pitchFamily="18" charset="0"/>
                <a:cs typeface="Times New Roman" panose="02020603050405020304" pitchFamily="18" charset="0"/>
              </a:rPr>
              <a:t>);</a:t>
            </a:r>
          </a:p>
          <a:p>
            <a:r>
              <a:rPr lang="en-US" altLang="zh-CN" sz="2600" dirty="0">
                <a:solidFill>
                  <a:srgbClr val="FF0000"/>
                </a:solidFill>
                <a:latin typeface="Times New Roman" panose="02020603050405020304" pitchFamily="18" charset="0"/>
                <a:cs typeface="Times New Roman" panose="02020603050405020304" pitchFamily="18" charset="0"/>
              </a:rPr>
              <a:t>Up</a:t>
            </a:r>
            <a:r>
              <a:rPr lang="en-US" altLang="zh-CN" sz="2600" dirty="0">
                <a:solidFill>
                  <a:schemeClr val="tx1"/>
                </a:solidFill>
                <a:latin typeface="Times New Roman" panose="02020603050405020304" pitchFamily="18" charset="0"/>
                <a:cs typeface="Times New Roman" panose="02020603050405020304" pitchFamily="18" charset="0"/>
              </a:rPr>
              <a:t>(</a:t>
            </a:r>
            <a:r>
              <a:rPr lang="en-US" altLang="zh-CN" sz="2600" dirty="0" err="1">
                <a:solidFill>
                  <a:schemeClr val="tx1"/>
                </a:solidFill>
                <a:latin typeface="Times New Roman" panose="02020603050405020304" pitchFamily="18" charset="0"/>
                <a:cs typeface="Times New Roman" panose="02020603050405020304" pitchFamily="18" charset="0"/>
              </a:rPr>
              <a:t>mutex</a:t>
            </a:r>
            <a:r>
              <a:rPr lang="en-US" altLang="zh-CN" sz="2600" dirty="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7912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B95AD-F445-4FAB-AFBD-2AF8DBBB8DB7}"/>
              </a:ext>
            </a:extLst>
          </p:cNvPr>
          <p:cNvSpPr>
            <a:spLocks noGrp="1"/>
          </p:cNvSpPr>
          <p:nvPr>
            <p:ph type="title"/>
          </p:nvPr>
        </p:nvSpPr>
        <p:spPr/>
        <p:txBody>
          <a:bodyPr/>
          <a:lstStyle/>
          <a:p>
            <a:r>
              <a:rPr lang="en-US" altLang="zh-CN" dirty="0"/>
              <a:t>IPC</a:t>
            </a:r>
            <a:r>
              <a:rPr lang="zh-CN" altLang="en-US" dirty="0"/>
              <a:t>问题</a:t>
            </a:r>
          </a:p>
        </p:txBody>
      </p:sp>
      <p:sp>
        <p:nvSpPr>
          <p:cNvPr id="3" name="内容占位符 2">
            <a:extLst>
              <a:ext uri="{FF2B5EF4-FFF2-40B4-BE49-F238E27FC236}">
                <a16:creationId xmlns:a16="http://schemas.microsoft.com/office/drawing/2014/main" id="{C6205064-9F80-4F66-9977-2D04BF41A695}"/>
              </a:ext>
            </a:extLst>
          </p:cNvPr>
          <p:cNvSpPr>
            <a:spLocks noGrp="1"/>
          </p:cNvSpPr>
          <p:nvPr>
            <p:ph idx="1"/>
          </p:nvPr>
        </p:nvSpPr>
        <p:spPr>
          <a:xfrm>
            <a:off x="480592" y="1580091"/>
            <a:ext cx="7888070" cy="4351338"/>
          </a:xfrm>
        </p:spPr>
        <p:txBody>
          <a:bodyPr>
            <a:normAutofit/>
          </a:bodyPr>
          <a:lstStyle/>
          <a:p>
            <a:pPr marL="0" indent="0">
              <a:lnSpc>
                <a:spcPct val="150000"/>
              </a:lnSpc>
              <a:buNone/>
            </a:pPr>
            <a:r>
              <a:rPr lang="zh-CN" altLang="en-US" sz="2600" dirty="0"/>
              <a:t>题目：假设有一座东西向的车辆单行道的桥，每次允许同方向的若干车辆通过（桥上可以有多个同方向的车辆）。在桥上没有车辆时，任何一端的车辆都允许上桥通过，当有车辆上桥后，同端的车辆可以继续上桥，但另一端的车辆不能上桥。请用</a:t>
            </a:r>
            <a:r>
              <a:rPr lang="en-US" altLang="zh-CN" sz="2600" dirty="0"/>
              <a:t>PV</a:t>
            </a:r>
            <a:r>
              <a:rPr lang="zh-CN" altLang="en-US" sz="2600" dirty="0"/>
              <a:t>操作来实现东西两端车辆过桥的问题。</a:t>
            </a:r>
          </a:p>
        </p:txBody>
      </p:sp>
    </p:spTree>
    <p:extLst>
      <p:ext uri="{BB962C8B-B14F-4D97-AF65-F5344CB8AC3E}">
        <p14:creationId xmlns:p14="http://schemas.microsoft.com/office/powerpoint/2010/main" val="3047489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1AAD236-C405-4D2D-9C4F-791D4C553FDE}" type="slidenum">
              <a:rPr lang="zh-CN" altLang="en-US" sz="1400">
                <a:solidFill>
                  <a:prstClr val="black"/>
                </a:solidFill>
                <a:cs typeface="Times New Roman" panose="02020603050405020304" pitchFamily="18" charset="0"/>
              </a:rPr>
              <a:pPr eaLnBrk="1" hangingPunct="1"/>
              <a:t>4</a:t>
            </a:fld>
            <a:endParaRPr lang="en-US" altLang="zh-CN" sz="1400">
              <a:solidFill>
                <a:prstClr val="black"/>
              </a:solidFill>
              <a:cs typeface="Times New Roman" panose="02020603050405020304" pitchFamily="18" charset="0"/>
            </a:endParaRPr>
          </a:p>
        </p:txBody>
      </p:sp>
      <p:sp>
        <p:nvSpPr>
          <p:cNvPr id="3075" name="Rectangle 2"/>
          <p:cNvSpPr>
            <a:spLocks noGrp="1" noChangeArrowheads="1"/>
          </p:cNvSpPr>
          <p:nvPr>
            <p:ph type="title"/>
          </p:nvPr>
        </p:nvSpPr>
        <p:spPr>
          <a:xfrm>
            <a:off x="628759" y="136524"/>
            <a:ext cx="7888070" cy="1325563"/>
          </a:xfrm>
        </p:spPr>
        <p:txBody>
          <a:bodyPr>
            <a:normAutofit/>
          </a:bodyPr>
          <a:lstStyle/>
          <a:p>
            <a:pPr algn="ctr" eaLnBrk="1" hangingPunct="1"/>
            <a:r>
              <a:rPr lang="zh-CN" altLang="en-US" sz="3800" b="1" dirty="0"/>
              <a:t>考试座位（</a:t>
            </a:r>
            <a:r>
              <a:rPr lang="en-US" altLang="zh-CN" sz="3800" b="1" dirty="0"/>
              <a:t>7.10</a:t>
            </a:r>
            <a:r>
              <a:rPr lang="zh-CN" altLang="en-US" sz="3800" b="1" dirty="0"/>
              <a:t>，</a:t>
            </a:r>
            <a:r>
              <a:rPr lang="en-US" altLang="zh-CN" sz="3800" b="1" dirty="0"/>
              <a:t>A1101</a:t>
            </a:r>
            <a:r>
              <a:rPr lang="zh-CN" altLang="en-US" sz="3800" b="1" dirty="0"/>
              <a:t>）</a:t>
            </a:r>
          </a:p>
        </p:txBody>
      </p:sp>
      <p:pic>
        <p:nvPicPr>
          <p:cNvPr id="5" name="图片 4">
            <a:extLst>
              <a:ext uri="{FF2B5EF4-FFF2-40B4-BE49-F238E27FC236}">
                <a16:creationId xmlns:a16="http://schemas.microsoft.com/office/drawing/2014/main" id="{6185681E-2199-4899-9A4E-1DB27EFBC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79" y="1376345"/>
            <a:ext cx="9072629" cy="4638709"/>
          </a:xfrm>
          <a:prstGeom prst="rect">
            <a:avLst/>
          </a:prstGeom>
        </p:spPr>
      </p:pic>
    </p:spTree>
    <p:extLst>
      <p:ext uri="{BB962C8B-B14F-4D97-AF65-F5344CB8AC3E}">
        <p14:creationId xmlns:p14="http://schemas.microsoft.com/office/powerpoint/2010/main" val="572554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95A854EA-DAC1-4D7F-926B-DDA72CD57A56}" type="slidenum">
              <a:rPr lang="zh-CN" altLang="en-US" sz="1400">
                <a:latin typeface="微软雅黑" panose="020B0503020204020204" pitchFamily="34" charset="-122"/>
                <a:ea typeface="微软雅黑" panose="020B0503020204020204" pitchFamily="34" charset="-122"/>
              </a:rPr>
              <a:pPr algn="r" eaLnBrk="1" hangingPunct="1"/>
              <a:t>40</a:t>
            </a:fld>
            <a:endParaRPr lang="en-US" sz="1400">
              <a:latin typeface="微软雅黑" panose="020B0503020204020204" pitchFamily="34" charset="-122"/>
              <a:ea typeface="微软雅黑" panose="020B0503020204020204" pitchFamily="34" charset="-122"/>
            </a:endParaRPr>
          </a:p>
        </p:txBody>
      </p:sp>
      <p:sp>
        <p:nvSpPr>
          <p:cNvPr id="112643" name="Rectangle 2"/>
          <p:cNvSpPr>
            <a:spLocks noGrp="1" noChangeArrowheads="1"/>
          </p:cNvSpPr>
          <p:nvPr>
            <p:ph type="title" idx="4294967295"/>
          </p:nvPr>
        </p:nvSpPr>
        <p:spPr>
          <a:xfrm>
            <a:off x="834232" y="198438"/>
            <a:ext cx="7772400" cy="84455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什么是死锁</a:t>
            </a:r>
            <a:r>
              <a:rPr lang="en-US" altLang="zh-CN" sz="3800" b="1" dirty="0">
                <a:latin typeface="微软雅黑" panose="020B0503020204020204" pitchFamily="34" charset="-122"/>
                <a:ea typeface="微软雅黑" panose="020B0503020204020204" pitchFamily="34" charset="-122"/>
              </a:rPr>
              <a:t>?</a:t>
            </a:r>
          </a:p>
        </p:txBody>
      </p:sp>
      <p:sp>
        <p:nvSpPr>
          <p:cNvPr id="3" name="TextBox 2"/>
          <p:cNvSpPr txBox="1"/>
          <p:nvPr/>
        </p:nvSpPr>
        <p:spPr>
          <a:xfrm>
            <a:off x="986047" y="3875914"/>
            <a:ext cx="184666" cy="369332"/>
          </a:xfrm>
          <a:prstGeom prst="rect">
            <a:avLst/>
          </a:prstGeom>
          <a:noFill/>
        </p:spPr>
        <p:txBody>
          <a:bodyPr wrap="none" rtlCol="0">
            <a:spAutoFit/>
          </a:bodyPr>
          <a:lstStyle/>
          <a:p>
            <a:endParaRPr lang="en-US" dirty="0">
              <a:latin typeface="微软雅黑" panose="020B0503020204020204" pitchFamily="34" charset="-122"/>
              <a:ea typeface="微软雅黑" panose="020B0503020204020204" pitchFamily="34" charset="-122"/>
            </a:endParaRPr>
          </a:p>
        </p:txBody>
      </p:sp>
      <p:grpSp>
        <p:nvGrpSpPr>
          <p:cNvPr id="5" name="Group 4"/>
          <p:cNvGrpSpPr/>
          <p:nvPr/>
        </p:nvGrpSpPr>
        <p:grpSpPr>
          <a:xfrm>
            <a:off x="1602918" y="2528663"/>
            <a:ext cx="2138723" cy="2453337"/>
            <a:chOff x="2217585" y="1610926"/>
            <a:chExt cx="4343400" cy="4114800"/>
          </a:xfrm>
        </p:grpSpPr>
        <p:sp>
          <p:nvSpPr>
            <p:cNvPr id="7" name="Rectangle 1028"/>
            <p:cNvSpPr>
              <a:spLocks noChangeArrowheads="1"/>
            </p:cNvSpPr>
            <p:nvPr/>
          </p:nvSpPr>
          <p:spPr bwMode="auto">
            <a:xfrm>
              <a:off x="3893985" y="1610926"/>
              <a:ext cx="2514600" cy="8382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8" name="Rectangle 1029"/>
            <p:cNvSpPr>
              <a:spLocks noChangeArrowheads="1"/>
            </p:cNvSpPr>
            <p:nvPr/>
          </p:nvSpPr>
          <p:spPr bwMode="auto">
            <a:xfrm>
              <a:off x="3436785" y="1687126"/>
              <a:ext cx="304800" cy="6858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9" name="Rectangle 1030"/>
            <p:cNvSpPr>
              <a:spLocks noChangeArrowheads="1"/>
            </p:cNvSpPr>
            <p:nvPr/>
          </p:nvSpPr>
          <p:spPr bwMode="auto">
            <a:xfrm>
              <a:off x="3360585" y="1687126"/>
              <a:ext cx="76200" cy="6858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10" name="Oval 1031"/>
            <p:cNvSpPr>
              <a:spLocks noChangeArrowheads="1"/>
            </p:cNvSpPr>
            <p:nvPr/>
          </p:nvSpPr>
          <p:spPr bwMode="auto">
            <a:xfrm>
              <a:off x="3436785" y="23729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11" name="Oval 1032"/>
            <p:cNvSpPr>
              <a:spLocks noChangeArrowheads="1"/>
            </p:cNvSpPr>
            <p:nvPr/>
          </p:nvSpPr>
          <p:spPr bwMode="auto">
            <a:xfrm>
              <a:off x="4046385" y="24491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12" name="Oval 1033"/>
            <p:cNvSpPr>
              <a:spLocks noChangeArrowheads="1"/>
            </p:cNvSpPr>
            <p:nvPr/>
          </p:nvSpPr>
          <p:spPr bwMode="auto">
            <a:xfrm>
              <a:off x="4351185" y="24491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13" name="Oval 1034"/>
            <p:cNvSpPr>
              <a:spLocks noChangeArrowheads="1"/>
            </p:cNvSpPr>
            <p:nvPr/>
          </p:nvSpPr>
          <p:spPr bwMode="auto">
            <a:xfrm>
              <a:off x="6027585" y="24491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14" name="Oval 1035"/>
            <p:cNvSpPr>
              <a:spLocks noChangeArrowheads="1"/>
            </p:cNvSpPr>
            <p:nvPr/>
          </p:nvSpPr>
          <p:spPr bwMode="auto">
            <a:xfrm>
              <a:off x="5722785" y="24491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15" name="Rectangle 1036"/>
            <p:cNvSpPr>
              <a:spLocks noChangeArrowheads="1"/>
            </p:cNvSpPr>
            <p:nvPr/>
          </p:nvSpPr>
          <p:spPr bwMode="auto">
            <a:xfrm flipH="1">
              <a:off x="2369985" y="4811326"/>
              <a:ext cx="2514600" cy="838200"/>
            </a:xfrm>
            <a:prstGeom prst="rect">
              <a:avLst/>
            </a:prstGeom>
            <a:solidFill>
              <a:srgbClr val="FF66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16" name="Rectangle 1037"/>
            <p:cNvSpPr>
              <a:spLocks noChangeArrowheads="1"/>
            </p:cNvSpPr>
            <p:nvPr/>
          </p:nvSpPr>
          <p:spPr bwMode="auto">
            <a:xfrm flipH="1">
              <a:off x="5036985" y="4887526"/>
              <a:ext cx="304800" cy="685800"/>
            </a:xfrm>
            <a:prstGeom prst="rect">
              <a:avLst/>
            </a:prstGeom>
            <a:solidFill>
              <a:srgbClr val="FF66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17" name="Rectangle 1038"/>
            <p:cNvSpPr>
              <a:spLocks noChangeArrowheads="1"/>
            </p:cNvSpPr>
            <p:nvPr/>
          </p:nvSpPr>
          <p:spPr bwMode="auto">
            <a:xfrm flipH="1">
              <a:off x="5341785" y="4887526"/>
              <a:ext cx="76200" cy="685800"/>
            </a:xfrm>
            <a:prstGeom prst="rect">
              <a:avLst/>
            </a:prstGeom>
            <a:solidFill>
              <a:srgbClr val="FF66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18" name="Oval 1039"/>
            <p:cNvSpPr>
              <a:spLocks noChangeArrowheads="1"/>
            </p:cNvSpPr>
            <p:nvPr/>
          </p:nvSpPr>
          <p:spPr bwMode="auto">
            <a:xfrm flipH="1">
              <a:off x="5113185" y="55733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19" name="Oval 1040"/>
            <p:cNvSpPr>
              <a:spLocks noChangeArrowheads="1"/>
            </p:cNvSpPr>
            <p:nvPr/>
          </p:nvSpPr>
          <p:spPr bwMode="auto">
            <a:xfrm flipH="1">
              <a:off x="4503585" y="56495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20" name="Oval 1041"/>
            <p:cNvSpPr>
              <a:spLocks noChangeArrowheads="1"/>
            </p:cNvSpPr>
            <p:nvPr/>
          </p:nvSpPr>
          <p:spPr bwMode="auto">
            <a:xfrm flipH="1">
              <a:off x="4198785" y="56495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21" name="Oval 1042"/>
            <p:cNvSpPr>
              <a:spLocks noChangeArrowheads="1"/>
            </p:cNvSpPr>
            <p:nvPr/>
          </p:nvSpPr>
          <p:spPr bwMode="auto">
            <a:xfrm flipH="1">
              <a:off x="2522385" y="56495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22" name="Oval 1043"/>
            <p:cNvSpPr>
              <a:spLocks noChangeArrowheads="1"/>
            </p:cNvSpPr>
            <p:nvPr/>
          </p:nvSpPr>
          <p:spPr bwMode="auto">
            <a:xfrm flipH="1">
              <a:off x="2827185" y="56495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23" name="Rectangle 1044"/>
            <p:cNvSpPr>
              <a:spLocks noChangeArrowheads="1"/>
            </p:cNvSpPr>
            <p:nvPr/>
          </p:nvSpPr>
          <p:spPr bwMode="auto">
            <a:xfrm rot="5400000" flipH="1">
              <a:off x="1455585" y="2449126"/>
              <a:ext cx="2514600" cy="8382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24" name="Rectangle 1045"/>
            <p:cNvSpPr>
              <a:spLocks noChangeArrowheads="1"/>
            </p:cNvSpPr>
            <p:nvPr/>
          </p:nvSpPr>
          <p:spPr bwMode="auto">
            <a:xfrm rot="5400000" flipH="1">
              <a:off x="2560485" y="4087426"/>
              <a:ext cx="304800" cy="6858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25" name="Rectangle 1046"/>
            <p:cNvSpPr>
              <a:spLocks noChangeArrowheads="1"/>
            </p:cNvSpPr>
            <p:nvPr/>
          </p:nvSpPr>
          <p:spPr bwMode="auto">
            <a:xfrm rot="5400000" flipH="1">
              <a:off x="2674785" y="4277926"/>
              <a:ext cx="76200" cy="6858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26" name="Oval 1047"/>
            <p:cNvSpPr>
              <a:spLocks noChangeArrowheads="1"/>
            </p:cNvSpPr>
            <p:nvPr/>
          </p:nvSpPr>
          <p:spPr bwMode="auto">
            <a:xfrm rot="5400000" flipH="1">
              <a:off x="2217585" y="44303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27" name="Oval 1048"/>
            <p:cNvSpPr>
              <a:spLocks noChangeArrowheads="1"/>
            </p:cNvSpPr>
            <p:nvPr/>
          </p:nvSpPr>
          <p:spPr bwMode="auto">
            <a:xfrm rot="5400000" flipH="1">
              <a:off x="2141385" y="38207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28" name="Oval 1049"/>
            <p:cNvSpPr>
              <a:spLocks noChangeArrowheads="1"/>
            </p:cNvSpPr>
            <p:nvPr/>
          </p:nvSpPr>
          <p:spPr bwMode="auto">
            <a:xfrm rot="5400000" flipH="1">
              <a:off x="2141385" y="35159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29" name="Oval 1050"/>
            <p:cNvSpPr>
              <a:spLocks noChangeArrowheads="1"/>
            </p:cNvSpPr>
            <p:nvPr/>
          </p:nvSpPr>
          <p:spPr bwMode="auto">
            <a:xfrm rot="5400000" flipH="1">
              <a:off x="2141385" y="18395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30" name="Oval 1051"/>
            <p:cNvSpPr>
              <a:spLocks noChangeArrowheads="1"/>
            </p:cNvSpPr>
            <p:nvPr/>
          </p:nvSpPr>
          <p:spPr bwMode="auto">
            <a:xfrm rot="5400000" flipH="1">
              <a:off x="2141385" y="2144326"/>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31" name="Rectangle 1052"/>
            <p:cNvSpPr>
              <a:spLocks noChangeArrowheads="1"/>
            </p:cNvSpPr>
            <p:nvPr/>
          </p:nvSpPr>
          <p:spPr bwMode="auto">
            <a:xfrm rot="16200000" flipH="1">
              <a:off x="4808385" y="4047739"/>
              <a:ext cx="2514600" cy="8382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32" name="Rectangle 1053"/>
            <p:cNvSpPr>
              <a:spLocks noChangeArrowheads="1"/>
            </p:cNvSpPr>
            <p:nvPr/>
          </p:nvSpPr>
          <p:spPr bwMode="auto">
            <a:xfrm rot="16200000" flipH="1">
              <a:off x="5913285" y="2561839"/>
              <a:ext cx="304800" cy="6858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33" name="Rectangle 1054"/>
            <p:cNvSpPr>
              <a:spLocks noChangeArrowheads="1"/>
            </p:cNvSpPr>
            <p:nvPr/>
          </p:nvSpPr>
          <p:spPr bwMode="auto">
            <a:xfrm rot="16200000" flipH="1">
              <a:off x="6027585" y="2371339"/>
              <a:ext cx="76200" cy="6858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34" name="Oval 1055"/>
            <p:cNvSpPr>
              <a:spLocks noChangeArrowheads="1"/>
            </p:cNvSpPr>
            <p:nvPr/>
          </p:nvSpPr>
          <p:spPr bwMode="auto">
            <a:xfrm rot="16200000" flipH="1">
              <a:off x="6332385" y="2828539"/>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35" name="Oval 1056"/>
            <p:cNvSpPr>
              <a:spLocks noChangeArrowheads="1"/>
            </p:cNvSpPr>
            <p:nvPr/>
          </p:nvSpPr>
          <p:spPr bwMode="auto">
            <a:xfrm rot="16200000" flipH="1">
              <a:off x="6408585" y="3438139"/>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36" name="Oval 1057"/>
            <p:cNvSpPr>
              <a:spLocks noChangeArrowheads="1"/>
            </p:cNvSpPr>
            <p:nvPr/>
          </p:nvSpPr>
          <p:spPr bwMode="auto">
            <a:xfrm rot="16200000" flipH="1">
              <a:off x="6408585" y="3742939"/>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37" name="Oval 1058"/>
            <p:cNvSpPr>
              <a:spLocks noChangeArrowheads="1"/>
            </p:cNvSpPr>
            <p:nvPr/>
          </p:nvSpPr>
          <p:spPr bwMode="auto">
            <a:xfrm rot="16200000" flipH="1">
              <a:off x="6408585" y="5419339"/>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sp>
          <p:nvSpPr>
            <p:cNvPr id="38" name="Oval 1059"/>
            <p:cNvSpPr>
              <a:spLocks noChangeArrowheads="1"/>
            </p:cNvSpPr>
            <p:nvPr/>
          </p:nvSpPr>
          <p:spPr bwMode="auto">
            <a:xfrm rot="16200000" flipH="1">
              <a:off x="6408585" y="5114539"/>
              <a:ext cx="228600" cy="762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微软雅黑" panose="020B0503020204020204" pitchFamily="34" charset="-122"/>
                <a:ea typeface="微软雅黑" panose="020B0503020204020204" pitchFamily="34" charset="-122"/>
              </a:endParaRPr>
            </a:p>
          </p:txBody>
        </p:sp>
      </p:grpSp>
      <p:sp>
        <p:nvSpPr>
          <p:cNvPr id="6" name="Rectangle 5"/>
          <p:cNvSpPr/>
          <p:nvPr/>
        </p:nvSpPr>
        <p:spPr>
          <a:xfrm>
            <a:off x="598327" y="1200543"/>
            <a:ext cx="8257640" cy="729430"/>
          </a:xfrm>
          <a:prstGeom prst="rect">
            <a:avLst/>
          </a:prstGeom>
        </p:spPr>
        <p:txBody>
          <a:bodyPr wrap="square">
            <a:spAutoFit/>
          </a:bodyPr>
          <a:lstStyle/>
          <a:p>
            <a:pPr marL="342900" indent="-342900" algn="just">
              <a:lnSpc>
                <a:spcPct val="9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举个例子</a:t>
            </a:r>
            <a:r>
              <a:rPr lang="en-US" sz="1600" dirty="0">
                <a:latin typeface="微软雅黑" panose="020B0503020204020204" pitchFamily="34" charset="-122"/>
                <a:ea typeface="微软雅黑" panose="020B0503020204020204" pitchFamily="34" charset="-122"/>
                <a:cs typeface="Times New Roman" charset="0"/>
              </a:rPr>
              <a:t> </a:t>
            </a:r>
          </a:p>
          <a:p>
            <a:pPr marL="533400" indent="-533400" algn="just">
              <a:lnSpc>
                <a:spcPct val="9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你没有工作经验就找不到工作</a:t>
            </a:r>
            <a:r>
              <a:rPr lang="en-US"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你没有工作就无法获得工作经验。</a:t>
            </a:r>
            <a:endParaRPr lang="en-US" sz="1600" dirty="0">
              <a:latin typeface="微软雅黑" panose="020B0503020204020204" pitchFamily="34" charset="-122"/>
              <a:ea typeface="微软雅黑" panose="020B0503020204020204" pitchFamily="34" charset="-122"/>
              <a:cs typeface="Times New Roman" charset="0"/>
            </a:endParaRPr>
          </a:p>
        </p:txBody>
      </p:sp>
      <p:grpSp>
        <p:nvGrpSpPr>
          <p:cNvPr id="39" name="Group 38"/>
          <p:cNvGrpSpPr/>
          <p:nvPr/>
        </p:nvGrpSpPr>
        <p:grpSpPr>
          <a:xfrm>
            <a:off x="4323931" y="2522762"/>
            <a:ext cx="3118716" cy="2472567"/>
            <a:chOff x="520072" y="1958286"/>
            <a:chExt cx="8104715" cy="4279900"/>
          </a:xfrm>
        </p:grpSpPr>
        <p:graphicFrame>
          <p:nvGraphicFramePr>
            <p:cNvPr id="42" name="Object 6">
              <a:hlinkClick r:id="" action="ppaction://ole?verb=0"/>
            </p:cNvPr>
            <p:cNvGraphicFramePr>
              <a:graphicFrameLocks/>
            </p:cNvGraphicFramePr>
            <p:nvPr/>
          </p:nvGraphicFramePr>
          <p:xfrm>
            <a:off x="520072" y="1958286"/>
            <a:ext cx="7772399" cy="4279900"/>
          </p:xfrm>
          <a:graphic>
            <a:graphicData uri="http://schemas.openxmlformats.org/presentationml/2006/ole">
              <mc:AlternateContent xmlns:mc="http://schemas.openxmlformats.org/markup-compatibility/2006">
                <mc:Choice xmlns:v="urn:schemas-microsoft-com:vml" Requires="v">
                  <p:oleObj spid="_x0000_s4206" name="Microsoft ClipArt Gallery" r:id="rId3" imgW="7238880" imgH="4292280" progId="MS_ClipArt_Gallery">
                    <p:embed/>
                  </p:oleObj>
                </mc:Choice>
                <mc:Fallback>
                  <p:oleObj name="Microsoft ClipArt Gallery" r:id="rId3" imgW="7238880" imgH="4292280" progId="MS_ClipArt_Gallery">
                    <p:embed/>
                    <p:pic>
                      <p:nvPicPr>
                        <p:cNvPr id="42" name="Object 6">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72" y="1958286"/>
                          <a:ext cx="7772399" cy="4279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 name="Object 7">
              <a:hlinkClick r:id="" action="ppaction://ole?verb=0"/>
            </p:cNvPr>
            <p:cNvGraphicFramePr>
              <a:graphicFrameLocks/>
            </p:cNvGraphicFramePr>
            <p:nvPr/>
          </p:nvGraphicFramePr>
          <p:xfrm>
            <a:off x="6075262" y="2676147"/>
            <a:ext cx="2549525" cy="687388"/>
          </p:xfrm>
          <a:graphic>
            <a:graphicData uri="http://schemas.openxmlformats.org/presentationml/2006/ole">
              <mc:AlternateContent xmlns:mc="http://schemas.openxmlformats.org/markup-compatibility/2006">
                <mc:Choice xmlns:v="urn:schemas-microsoft-com:vml" Requires="v">
                  <p:oleObj spid="_x0000_s4207" name="Microsoft ClipArt Gallery" r:id="rId5" imgW="4927320" imgH="1346040" progId="MS_ClipArt_Gallery">
                    <p:embed/>
                  </p:oleObj>
                </mc:Choice>
                <mc:Fallback>
                  <p:oleObj name="Microsoft ClipArt Gallery" r:id="rId5" imgW="4927320" imgH="1346040" progId="MS_ClipArt_Gallery">
                    <p:embed/>
                    <p:pic>
                      <p:nvPicPr>
                        <p:cNvPr id="43" name="Object 7">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5262" y="2676147"/>
                          <a:ext cx="2549525" cy="687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4" name="Object 8">
              <a:hlinkClick r:id="" action="ppaction://ole?verb=0"/>
            </p:cNvPr>
            <p:cNvGraphicFramePr>
              <a:graphicFrameLocks/>
            </p:cNvGraphicFramePr>
            <p:nvPr/>
          </p:nvGraphicFramePr>
          <p:xfrm>
            <a:off x="1338263" y="2692400"/>
            <a:ext cx="1704975" cy="673100"/>
          </p:xfrm>
          <a:graphic>
            <a:graphicData uri="http://schemas.openxmlformats.org/presentationml/2006/ole">
              <mc:AlternateContent xmlns:mc="http://schemas.openxmlformats.org/markup-compatibility/2006">
                <mc:Choice xmlns:v="urn:schemas-microsoft-com:vml" Requires="v">
                  <p:oleObj spid="_x0000_s4208" name="Microsoft ClipArt Gallery" r:id="rId7" imgW="8584920" imgH="3429000" progId="MS_ClipArt_Gallery">
                    <p:embed/>
                  </p:oleObj>
                </mc:Choice>
                <mc:Fallback>
                  <p:oleObj name="Microsoft ClipArt Gallery" r:id="rId7" imgW="8584920" imgH="3429000" progId="MS_ClipArt_Gallery">
                    <p:embed/>
                    <p:pic>
                      <p:nvPicPr>
                        <p:cNvPr id="44" name="Object 8">
                          <a:hlinkClick r:id="" action="ppaction://ole?verb=0"/>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8263" y="2692400"/>
                          <a:ext cx="1704975" cy="673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40" name="Rectangle 39"/>
          <p:cNvSpPr/>
          <p:nvPr/>
        </p:nvSpPr>
        <p:spPr>
          <a:xfrm>
            <a:off x="598327" y="5287868"/>
            <a:ext cx="8112749"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一个程序集处于死锁状态当集合中的每个进程都在等待一个资源，而该资源又被集合中的另一个进程占有。</a:t>
            </a:r>
            <a:endParaRPr 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59351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95A854EA-DAC1-4D7F-926B-DDA72CD57A56}" type="slidenum">
              <a:rPr lang="zh-CN" altLang="en-US" sz="1400">
                <a:ea typeface="宋体" panose="02010600030101010101" pitchFamily="2" charset="-122"/>
              </a:rPr>
              <a:pPr algn="r" eaLnBrk="1" hangingPunct="1"/>
              <a:t>41</a:t>
            </a:fld>
            <a:endParaRPr lang="en-US" sz="1400">
              <a:ea typeface="宋体" panose="02010600030101010101" pitchFamily="2" charset="-122"/>
            </a:endParaRPr>
          </a:p>
        </p:txBody>
      </p:sp>
      <p:sp>
        <p:nvSpPr>
          <p:cNvPr id="112643" name="Rectangle 2"/>
          <p:cNvSpPr>
            <a:spLocks noGrp="1" noChangeArrowheads="1"/>
          </p:cNvSpPr>
          <p:nvPr>
            <p:ph type="title" idx="4294967295"/>
          </p:nvPr>
        </p:nvSpPr>
        <p:spPr>
          <a:xfrm>
            <a:off x="668881" y="109425"/>
            <a:ext cx="7772400" cy="84455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资源</a:t>
            </a:r>
            <a:endParaRPr lang="en-US" altLang="zh-CN" sz="3800" b="1" dirty="0">
              <a:latin typeface="微软雅黑" panose="020B0503020204020204" pitchFamily="34" charset="-122"/>
              <a:ea typeface="微软雅黑" panose="020B0503020204020204" pitchFamily="34" charset="-122"/>
            </a:endParaRPr>
          </a:p>
        </p:txBody>
      </p:sp>
      <p:sp>
        <p:nvSpPr>
          <p:cNvPr id="2" name="Rectangle 1"/>
          <p:cNvSpPr/>
          <p:nvPr/>
        </p:nvSpPr>
        <p:spPr>
          <a:xfrm>
            <a:off x="668881" y="1340554"/>
            <a:ext cx="7708575" cy="2595839"/>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一个资源指的是一种能够被申请、被使用和被释放的对象。</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一个资源可以是一个硬件设备或者是一些信息。</a:t>
            </a:r>
            <a:endParaRPr 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Box 2"/>
          <p:cNvSpPr txBox="1"/>
          <p:nvPr/>
        </p:nvSpPr>
        <p:spPr>
          <a:xfrm>
            <a:off x="986047" y="4070428"/>
            <a:ext cx="184666" cy="369332"/>
          </a:xfrm>
          <a:prstGeom prst="rect">
            <a:avLst/>
          </a:prstGeom>
          <a:noFill/>
        </p:spPr>
        <p:txBody>
          <a:bodyPr wrap="none" rtlCol="0">
            <a:spAutoFit/>
          </a:bodyPr>
          <a:lstStyle/>
          <a:p>
            <a:endParaRPr lang="en-US" dirty="0">
              <a:latin typeface="微软雅黑" panose="020B0503020204020204" pitchFamily="34" charset="-122"/>
              <a:ea typeface="微软雅黑" panose="020B0503020204020204" pitchFamily="34" charset="-122"/>
            </a:endParaRPr>
          </a:p>
        </p:txBody>
      </p:sp>
      <p:sp>
        <p:nvSpPr>
          <p:cNvPr id="4" name="Rectangle 3"/>
          <p:cNvSpPr/>
          <p:nvPr/>
        </p:nvSpPr>
        <p:spPr>
          <a:xfrm>
            <a:off x="668881" y="4745056"/>
            <a:ext cx="7282603"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比如</a:t>
            </a:r>
            <a:r>
              <a:rPr lang="en-US"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打印机，内存，文减，等等。</a:t>
            </a:r>
            <a:endParaRPr 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25656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3245BE1D-753B-42AC-91F4-E7F4CD4D30CC}" type="slidenum">
              <a:rPr lang="zh-CN" altLang="en-US" sz="1400">
                <a:ea typeface="宋体" panose="02010600030101010101" pitchFamily="2" charset="-122"/>
              </a:rPr>
              <a:pPr algn="r" eaLnBrk="1" hangingPunct="1"/>
              <a:t>42</a:t>
            </a:fld>
            <a:endParaRPr lang="en-US" sz="1400">
              <a:ea typeface="宋体" panose="02010600030101010101" pitchFamily="2" charset="-122"/>
            </a:endParaRPr>
          </a:p>
        </p:txBody>
      </p:sp>
      <p:sp>
        <p:nvSpPr>
          <p:cNvPr id="92163" name="Rectangle 2"/>
          <p:cNvSpPr>
            <a:spLocks noGrp="1" noChangeArrowheads="1"/>
          </p:cNvSpPr>
          <p:nvPr>
            <p:ph type="title" idx="4294967295"/>
          </p:nvPr>
        </p:nvSpPr>
        <p:spPr>
          <a:xfrm>
            <a:off x="672524" y="90139"/>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两类资源</a:t>
            </a:r>
            <a:endParaRPr lang="en-US" altLang="zh-CN" sz="3800" b="1" dirty="0">
              <a:latin typeface="微软雅黑" panose="020B0503020204020204" pitchFamily="34" charset="-122"/>
              <a:ea typeface="微软雅黑" panose="020B0503020204020204" pitchFamily="34" charset="-122"/>
            </a:endParaRPr>
          </a:p>
        </p:txBody>
      </p:sp>
      <p:sp>
        <p:nvSpPr>
          <p:cNvPr id="2" name="Rectangle 1"/>
          <p:cNvSpPr/>
          <p:nvPr/>
        </p:nvSpPr>
        <p:spPr>
          <a:xfrm>
            <a:off x="514602" y="1201263"/>
            <a:ext cx="8203913" cy="4626138"/>
          </a:xfrm>
          <a:prstGeom prst="rect">
            <a:avLst/>
          </a:prstGeom>
        </p:spPr>
        <p:txBody>
          <a:bodyPr wrap="square">
            <a:spAutoFit/>
          </a:bodyPr>
          <a:lstStyle/>
          <a:p>
            <a:pPr marL="457200" indent="-457200">
              <a:lnSpc>
                <a:spcPct val="12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可抢占资源</a:t>
            </a:r>
            <a:endParaRPr lang="en-US" sz="2800"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可以从拥有它的进程中抢占而不会产生任何副作用</a:t>
            </a:r>
            <a:r>
              <a:rPr lang="en-US" sz="2800" dirty="0">
                <a:latin typeface="微软雅黑" panose="020B0503020204020204" pitchFamily="34" charset="-122"/>
                <a:ea typeface="微软雅黑" panose="020B0503020204020204" pitchFamily="34" charset="-122"/>
                <a:cs typeface="Times New Roman" panose="02020603050405020304" pitchFamily="18" charset="0"/>
              </a:rPr>
              <a:t> (e.g.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内存</a:t>
            </a:r>
            <a:r>
              <a:rPr lang="en-US" sz="28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sz="28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ct val="12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不可抢占资源</a:t>
            </a:r>
            <a:endParaRPr lang="en-US" sz="2800"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若从拥有它的进程中抢占将导致致命错误或相关的计算失败</a:t>
            </a:r>
            <a:r>
              <a:rPr lang="en-US" sz="2800" dirty="0">
                <a:latin typeface="微软雅黑" panose="020B0503020204020204" pitchFamily="34" charset="-122"/>
                <a:ea typeface="微软雅黑" panose="020B0503020204020204" pitchFamily="34" charset="-122"/>
                <a:cs typeface="Times New Roman" panose="02020603050405020304" pitchFamily="18" charset="0"/>
              </a:rPr>
              <a:t> (e.g.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光盘刻录机</a:t>
            </a:r>
            <a:r>
              <a:rPr lang="en-US" sz="2800" dirty="0">
                <a:latin typeface="微软雅黑" panose="020B0503020204020204" pitchFamily="34" charset="-122"/>
                <a:ea typeface="微软雅黑" panose="020B0503020204020204" pitchFamily="34" charset="-122"/>
                <a:cs typeface="Times New Roman" panose="02020603050405020304" pitchFamily="18" charset="0"/>
              </a:rPr>
              <a:t>)</a:t>
            </a:r>
          </a:p>
          <a:p>
            <a:pPr lvl="1">
              <a:lnSpc>
                <a:spcPct val="120000"/>
              </a:lnSpc>
            </a:pPr>
            <a:endParaRPr lang="en-US" sz="28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pPr>
            <a:r>
              <a:rPr lang="zh-CN" altLang="en-US" sz="26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死锁与不可抢占资源有关，有关可抢占资源的潜在死锁可以在进程之间重新分配资源而化解。</a:t>
            </a:r>
            <a:endParaRPr lang="en-US" sz="26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05743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3AE8761-ACC0-40B8-845C-DE03FB151CB3}" type="slidenum">
              <a:rPr lang="zh-CN" altLang="en-US" sz="1400">
                <a:latin typeface="微软雅黑" panose="020B0503020204020204" pitchFamily="34" charset="-122"/>
                <a:ea typeface="微软雅黑" panose="020B0503020204020204" pitchFamily="34" charset="-122"/>
              </a:rPr>
              <a:pPr algn="r" eaLnBrk="1" hangingPunct="1"/>
              <a:t>43</a:t>
            </a:fld>
            <a:endParaRPr lang="en-US" sz="1400">
              <a:latin typeface="微软雅黑" panose="020B0503020204020204" pitchFamily="34" charset="-122"/>
              <a:ea typeface="微软雅黑" panose="020B0503020204020204" pitchFamily="34" charset="-122"/>
            </a:endParaRPr>
          </a:p>
        </p:txBody>
      </p:sp>
      <p:sp>
        <p:nvSpPr>
          <p:cNvPr id="119811" name="Rectangle 2"/>
          <p:cNvSpPr>
            <a:spLocks noGrp="1" noChangeArrowheads="1"/>
          </p:cNvSpPr>
          <p:nvPr>
            <p:ph type="title" idx="4294967295"/>
          </p:nvPr>
        </p:nvSpPr>
        <p:spPr>
          <a:xfrm>
            <a:off x="0" y="109243"/>
            <a:ext cx="9145588" cy="892472"/>
          </a:xfrm>
        </p:spPr>
        <p:txBody>
          <a:bodyPr>
            <a:noAutofit/>
          </a:bodyPr>
          <a:lstStyle/>
          <a:p>
            <a:pPr algn="ctr">
              <a:lnSpc>
                <a:spcPct val="90000"/>
              </a:lnSpc>
            </a:pPr>
            <a:r>
              <a:rPr lang="zh-CN" altLang="en-US" sz="3800" b="1" dirty="0">
                <a:latin typeface="微软雅黑" panose="020B0503020204020204" pitchFamily="34" charset="-122"/>
                <a:ea typeface="微软雅黑" panose="020B0503020204020204" pitchFamily="34" charset="-122"/>
                <a:cs typeface="宋体" charset="0"/>
              </a:rPr>
              <a:t>死锁的条件</a:t>
            </a:r>
            <a:endParaRPr lang="en-US" sz="3800" b="1" dirty="0">
              <a:latin typeface="微软雅黑" panose="020B0503020204020204" pitchFamily="34" charset="-122"/>
              <a:ea typeface="微软雅黑" panose="020B0503020204020204" pitchFamily="34" charset="-122"/>
              <a:cs typeface="宋体" charset="0"/>
            </a:endParaRPr>
          </a:p>
        </p:txBody>
      </p:sp>
      <p:sp>
        <p:nvSpPr>
          <p:cNvPr id="7" name="Rectangle 5"/>
          <p:cNvSpPr>
            <a:spLocks noChangeArrowheads="1"/>
          </p:cNvSpPr>
          <p:nvPr/>
        </p:nvSpPr>
        <p:spPr bwMode="auto">
          <a:xfrm>
            <a:off x="488074" y="1287527"/>
            <a:ext cx="8239547" cy="2766041"/>
          </a:xfrm>
          <a:prstGeom prst="rect">
            <a:avLst/>
          </a:prstGeom>
          <a:solidFill>
            <a:schemeClr val="accent6">
              <a:lumMod val="20000"/>
              <a:lumOff val="80000"/>
            </a:schemeClr>
          </a:solidFill>
          <a:ln w="63500">
            <a:solidFill>
              <a:schemeClr val="accent1">
                <a:lumMod val="75000"/>
              </a:schemeClr>
            </a:solidFill>
          </a:ln>
        </p:spPr>
        <p:txBody>
          <a:bodyPr/>
          <a:lstStyle/>
          <a:p>
            <a:pPr algn="just">
              <a:lnSpc>
                <a:spcPct val="90000"/>
              </a:lnSpc>
              <a:spcBef>
                <a:spcPct val="20000"/>
              </a:spcBef>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90000"/>
              </a:lnSpc>
              <a:spcBef>
                <a:spcPct val="20000"/>
              </a:spcBef>
            </a:pP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互斥：进程拥有的资源不可共享；</a:t>
            </a:r>
            <a:endParaRPr lang="en-US" sz="18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90000"/>
              </a:lnSpc>
              <a:spcBef>
                <a:spcPct val="20000"/>
              </a:spcBef>
            </a:pPr>
            <a:r>
              <a:rPr lang="en-US" sz="18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90000"/>
              </a:lnSpc>
              <a:spcBef>
                <a:spcPct val="20000"/>
              </a:spcBef>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占有和等待：一个进程拥有某个资源并请求新的资源；</a:t>
            </a:r>
            <a:r>
              <a:rPr lang="en-US" sz="18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90000"/>
              </a:lnSpc>
              <a:spcBef>
                <a:spcPct val="20000"/>
              </a:spcBef>
            </a:pPr>
            <a:endParaRPr lang="en-US" sz="18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90000"/>
              </a:lnSpc>
              <a:spcBef>
                <a:spcPct val="20000"/>
              </a:spcBef>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不可抢占：分配给进程的资源不可强制抢占，只能被拥有它的进程显示释放。</a:t>
            </a:r>
            <a:r>
              <a:rPr lang="en-US" sz="18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90000"/>
              </a:lnSpc>
              <a:spcBef>
                <a:spcPct val="20000"/>
              </a:spcBef>
            </a:pPr>
            <a:endParaRPr lang="en-US" sz="18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90000"/>
              </a:lnSpc>
              <a:spcBef>
                <a:spcPct val="20000"/>
              </a:spcBef>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环路等待：存在一条环路，环路中每个进程都在等待下一个进程所占有的资源。</a:t>
            </a:r>
            <a:endParaRPr lang="en-US"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1"/>
          <p:cNvSpPr/>
          <p:nvPr/>
        </p:nvSpPr>
        <p:spPr>
          <a:xfrm>
            <a:off x="488074" y="5363392"/>
            <a:ext cx="8163465" cy="480131"/>
          </a:xfrm>
          <a:prstGeom prst="rect">
            <a:avLst/>
          </a:prstGeom>
        </p:spPr>
        <p:txBody>
          <a:bodyPr wrap="square">
            <a:spAutoFit/>
          </a:bodyPr>
          <a:lstStyle/>
          <a:p>
            <a:pPr algn="just">
              <a:lnSpc>
                <a:spcPct val="90000"/>
              </a:lnSpc>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所有上述四个条件必须同时满足才会发生死锁。</a:t>
            </a:r>
            <a:endParaRPr 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19318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txBox="1">
            <a:spLocks noGrp="1" noChangeArrowheads="1"/>
          </p:cNvSpPr>
          <p:nvPr/>
        </p:nvSpPr>
        <p:spPr bwMode="auto">
          <a:xfrm>
            <a:off x="8713713" y="6400800"/>
            <a:ext cx="431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9pPr>
          </a:lstStyle>
          <a:p>
            <a:pPr algn="r" eaLnBrk="1" hangingPunct="1"/>
            <a:fld id="{A3C705B3-4532-464A-9011-4169DD4EB13C}" type="slidenum">
              <a:rPr lang="zh-CN" altLang="en-US" sz="1600">
                <a:ea typeface="宋体" charset="0"/>
                <a:cs typeface="宋体" charset="0"/>
              </a:rPr>
              <a:pPr algn="r" eaLnBrk="1" hangingPunct="1"/>
              <a:t>44</a:t>
            </a:fld>
            <a:endParaRPr lang="zh-CN" altLang="en-US" sz="1600">
              <a:ea typeface="宋体" charset="0"/>
              <a:cs typeface="宋体" charset="0"/>
            </a:endParaRPr>
          </a:p>
        </p:txBody>
      </p:sp>
      <p:sp>
        <p:nvSpPr>
          <p:cNvPr id="22531" name="Rectangle 2"/>
          <p:cNvSpPr>
            <a:spLocks noGrp="1" noChangeArrowheads="1"/>
          </p:cNvSpPr>
          <p:nvPr>
            <p:ph type="title" idx="4294967295"/>
          </p:nvPr>
        </p:nvSpPr>
        <p:spPr>
          <a:xfrm>
            <a:off x="0" y="0"/>
            <a:ext cx="9145588" cy="1143000"/>
          </a:xfrm>
        </p:spPr>
        <p:txBody>
          <a:bodyPr>
            <a:normAutofit/>
          </a:bodyPr>
          <a:lstStyle/>
          <a:p>
            <a:pPr algn="ctr" eaLnBrk="1" hangingPunct="1"/>
            <a:r>
              <a:rPr lang="zh-CN" altLang="en-US" sz="3400" b="1" dirty="0">
                <a:latin typeface="微软雅黑" panose="020B0503020204020204" pitchFamily="34" charset="-122"/>
                <a:ea typeface="微软雅黑" panose="020B0503020204020204" pitchFamily="34" charset="-122"/>
                <a:cs typeface="宋体" charset="0"/>
              </a:rPr>
              <a:t>每种类型多个资源的死锁检测</a:t>
            </a:r>
            <a:endParaRPr lang="en-US" sz="3400" b="1" dirty="0">
              <a:latin typeface="微软雅黑" panose="020B0503020204020204" pitchFamily="34" charset="-122"/>
              <a:ea typeface="微软雅黑" panose="020B0503020204020204" pitchFamily="34" charset="-122"/>
              <a:cs typeface="宋体" charset="0"/>
            </a:endParaRPr>
          </a:p>
        </p:txBody>
      </p:sp>
      <p:sp>
        <p:nvSpPr>
          <p:cNvPr id="22532" name="Rectangle 3"/>
          <p:cNvSpPr>
            <a:spLocks noGrp="1" noChangeArrowheads="1"/>
          </p:cNvSpPr>
          <p:nvPr>
            <p:ph type="body" idx="4294967295"/>
          </p:nvPr>
        </p:nvSpPr>
        <p:spPr>
          <a:xfrm>
            <a:off x="228640" y="5070476"/>
            <a:ext cx="8662904" cy="1317625"/>
          </a:xfrm>
        </p:spPr>
        <p:txBody>
          <a:bodyPr>
            <a:normAutofit/>
          </a:bodyPr>
          <a:lstStyle/>
          <a:p>
            <a:pPr marL="609600" indent="-609600" algn="ctr" eaLnBrk="1" hangingPunct="1">
              <a:buFont typeface="Wingdings" charset="0"/>
              <a:buNone/>
            </a:pPr>
            <a:r>
              <a:rPr lang="el-GR" sz="2800" dirty="0">
                <a:cs typeface="Times New Roman" charset="0"/>
              </a:rPr>
              <a:t>Σ</a:t>
            </a:r>
            <a:r>
              <a:rPr lang="zh-CN" altLang="en-US" sz="2800" dirty="0">
                <a:ea typeface="宋体" charset="0"/>
                <a:cs typeface="宋体" charset="0"/>
              </a:rPr>
              <a:t> </a:t>
            </a:r>
            <a:r>
              <a:rPr lang="zh-CN" altLang="en-US" sz="2800" b="1" i="1" dirty="0">
                <a:ea typeface="宋体" charset="0"/>
                <a:cs typeface="宋体" charset="0"/>
              </a:rPr>
              <a:t>C</a:t>
            </a:r>
            <a:r>
              <a:rPr lang="zh-CN" altLang="en-US" sz="2800" i="1" baseline="-25000" dirty="0">
                <a:ea typeface="宋体" charset="0"/>
                <a:cs typeface="宋体" charset="0"/>
              </a:rPr>
              <a:t>ij</a:t>
            </a:r>
            <a:r>
              <a:rPr lang="zh-CN" altLang="en-US" sz="2800" dirty="0">
                <a:ea typeface="宋体" charset="0"/>
                <a:cs typeface="宋体" charset="0"/>
              </a:rPr>
              <a:t> + </a:t>
            </a:r>
            <a:r>
              <a:rPr lang="zh-CN" altLang="en-US" sz="2800" b="1" i="1" dirty="0">
                <a:ea typeface="宋体" charset="0"/>
                <a:cs typeface="宋体" charset="0"/>
              </a:rPr>
              <a:t>A</a:t>
            </a:r>
            <a:r>
              <a:rPr lang="zh-CN" altLang="en-US" sz="2800" i="1" baseline="-25000" dirty="0">
                <a:ea typeface="宋体" charset="0"/>
                <a:cs typeface="宋体" charset="0"/>
              </a:rPr>
              <a:t>j</a:t>
            </a:r>
            <a:r>
              <a:rPr lang="zh-CN" altLang="en-US" sz="2800" dirty="0">
                <a:ea typeface="宋体" charset="0"/>
                <a:cs typeface="宋体" charset="0"/>
              </a:rPr>
              <a:t> = </a:t>
            </a:r>
            <a:r>
              <a:rPr lang="zh-CN" altLang="en-US" sz="2800" b="1" i="1" dirty="0">
                <a:ea typeface="宋体" charset="0"/>
                <a:cs typeface="宋体" charset="0"/>
              </a:rPr>
              <a:t>E</a:t>
            </a:r>
            <a:r>
              <a:rPr lang="zh-CN" altLang="en-US" sz="2800" i="1" baseline="-25000" dirty="0">
                <a:ea typeface="宋体" charset="0"/>
                <a:cs typeface="宋体" charset="0"/>
              </a:rPr>
              <a:t>j</a:t>
            </a:r>
          </a:p>
        </p:txBody>
      </p:sp>
      <p:pic>
        <p:nvPicPr>
          <p:cNvPr id="2253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20" y="1152525"/>
            <a:ext cx="8327884" cy="390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66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txBox="1">
            <a:spLocks noGrp="1" noChangeArrowheads="1"/>
          </p:cNvSpPr>
          <p:nvPr/>
        </p:nvSpPr>
        <p:spPr bwMode="auto">
          <a:xfrm>
            <a:off x="8713713" y="6400800"/>
            <a:ext cx="431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9pPr>
          </a:lstStyle>
          <a:p>
            <a:pPr algn="r" eaLnBrk="1" hangingPunct="1"/>
            <a:fld id="{0E2322C2-2D50-E74A-9580-61A76BE72EBC}" type="slidenum">
              <a:rPr lang="zh-CN" altLang="en-US" sz="1600">
                <a:ea typeface="宋体" charset="0"/>
                <a:cs typeface="宋体" charset="0"/>
              </a:rPr>
              <a:pPr algn="r" eaLnBrk="1" hangingPunct="1"/>
              <a:t>45</a:t>
            </a:fld>
            <a:endParaRPr lang="zh-CN" altLang="en-US" sz="1600">
              <a:ea typeface="宋体" charset="0"/>
              <a:cs typeface="宋体" charset="0"/>
            </a:endParaRPr>
          </a:p>
        </p:txBody>
      </p:sp>
      <p:sp>
        <p:nvSpPr>
          <p:cNvPr id="24579" name="Rectangle 2"/>
          <p:cNvSpPr>
            <a:spLocks noGrp="1" noChangeArrowheads="1"/>
          </p:cNvSpPr>
          <p:nvPr>
            <p:ph type="title" idx="4294967295"/>
          </p:nvPr>
        </p:nvSpPr>
        <p:spPr>
          <a:xfrm>
            <a:off x="632805" y="123965"/>
            <a:ext cx="7773750" cy="114300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cs typeface="宋体" charset="0"/>
              </a:rPr>
              <a:t>死锁检测算法</a:t>
            </a:r>
            <a:endParaRPr lang="en-US" sz="3800" b="1" dirty="0">
              <a:latin typeface="微软雅黑" panose="020B0503020204020204" pitchFamily="34" charset="-122"/>
              <a:ea typeface="微软雅黑" panose="020B0503020204020204" pitchFamily="34" charset="-122"/>
              <a:cs typeface="宋体" charset="0"/>
            </a:endParaRPr>
          </a:p>
        </p:txBody>
      </p:sp>
      <p:sp>
        <p:nvSpPr>
          <p:cNvPr id="24580" name="Rectangle 3"/>
          <p:cNvSpPr>
            <a:spLocks noGrp="1" noChangeArrowheads="1"/>
          </p:cNvSpPr>
          <p:nvPr>
            <p:ph type="body" idx="4294967295"/>
          </p:nvPr>
        </p:nvSpPr>
        <p:spPr>
          <a:xfrm>
            <a:off x="522789" y="1407452"/>
            <a:ext cx="8065901" cy="4057650"/>
          </a:xfrm>
        </p:spPr>
        <p:txBody>
          <a:bodyPr/>
          <a:lstStyle/>
          <a:p>
            <a:pPr marL="533400" indent="-533400" eaLnBrk="1" hangingPunct="1">
              <a:buFontTx/>
              <a:buAutoNum type="arabicPeriod"/>
            </a:pPr>
            <a:r>
              <a:rPr lang="zh-CN" altLang="en-US" sz="2800" dirty="0">
                <a:ea typeface="微软雅黑" panose="020B0503020204020204" pitchFamily="34" charset="-122"/>
              </a:rPr>
              <a:t>考察一个未标记的进程 </a:t>
            </a:r>
            <a:r>
              <a:rPr lang="en-US" sz="2800" i="1" dirty="0">
                <a:ea typeface="微软雅黑" panose="020B0503020204020204" pitchFamily="34" charset="-122"/>
              </a:rPr>
              <a:t>P</a:t>
            </a:r>
            <a:r>
              <a:rPr lang="en-US" sz="2800" i="1" baseline="-25000" dirty="0">
                <a:ea typeface="微软雅黑" panose="020B0503020204020204" pitchFamily="34" charset="-122"/>
              </a:rPr>
              <a:t>i</a:t>
            </a:r>
            <a:r>
              <a:rPr lang="en-US" sz="2800" dirty="0">
                <a:ea typeface="微软雅黑" panose="020B0503020204020204" pitchFamily="34" charset="-122"/>
              </a:rPr>
              <a:t> </a:t>
            </a:r>
            <a:r>
              <a:rPr lang="zh-CN" altLang="en-US" sz="2800" dirty="0">
                <a:ea typeface="微软雅黑" panose="020B0503020204020204" pitchFamily="34" charset="-122"/>
              </a:rPr>
              <a:t>，其对应的</a:t>
            </a:r>
            <a:r>
              <a:rPr lang="en-US" sz="2800" b="1" i="1" dirty="0">
                <a:ea typeface="微软雅黑" panose="020B0503020204020204" pitchFamily="34" charset="-122"/>
              </a:rPr>
              <a:t>R</a:t>
            </a:r>
            <a:r>
              <a:rPr lang="en-US" sz="2800" dirty="0">
                <a:ea typeface="微软雅黑" panose="020B0503020204020204" pitchFamily="34" charset="-122"/>
              </a:rPr>
              <a:t> </a:t>
            </a:r>
            <a:r>
              <a:rPr lang="zh-CN" altLang="en-US" sz="2800" dirty="0">
                <a:ea typeface="微软雅黑" panose="020B0503020204020204" pitchFamily="34" charset="-122"/>
              </a:rPr>
              <a:t>的第</a:t>
            </a:r>
            <a:r>
              <a:rPr lang="en-US" altLang="zh-CN" sz="2800" i="1" dirty="0" err="1">
                <a:ea typeface="微软雅黑" panose="020B0503020204020204" pitchFamily="34" charset="-122"/>
              </a:rPr>
              <a:t>i</a:t>
            </a:r>
            <a:r>
              <a:rPr lang="zh-CN" altLang="en-US" sz="2800" dirty="0">
                <a:ea typeface="微软雅黑" panose="020B0503020204020204" pitchFamily="34" charset="-122"/>
              </a:rPr>
              <a:t>行小于</a:t>
            </a:r>
            <a:r>
              <a:rPr lang="en-US" sz="2800" dirty="0">
                <a:ea typeface="微软雅黑" panose="020B0503020204020204" pitchFamily="34" charset="-122"/>
              </a:rPr>
              <a:t> </a:t>
            </a:r>
            <a:r>
              <a:rPr lang="en-US" sz="2800" b="1" i="1" dirty="0">
                <a:ea typeface="微软雅黑" panose="020B0503020204020204" pitchFamily="34" charset="-122"/>
              </a:rPr>
              <a:t>A</a:t>
            </a:r>
            <a:r>
              <a:rPr lang="en-US" sz="2800" dirty="0">
                <a:ea typeface="微软雅黑" panose="020B0503020204020204" pitchFamily="34" charset="-122"/>
              </a:rPr>
              <a:t>. (</a:t>
            </a:r>
            <a:r>
              <a:rPr lang="zh-CN" altLang="en-US" sz="2800" dirty="0">
                <a:ea typeface="微软雅黑" panose="020B0503020204020204" pitchFamily="34" charset="-122"/>
              </a:rPr>
              <a:t>说明</a:t>
            </a:r>
            <a:r>
              <a:rPr lang="en-US" sz="2800" i="1" dirty="0">
                <a:ea typeface="微软雅黑" panose="020B0503020204020204" pitchFamily="34" charset="-122"/>
              </a:rPr>
              <a:t>P</a:t>
            </a:r>
            <a:r>
              <a:rPr lang="en-US" sz="2800" i="1" baseline="-25000" dirty="0">
                <a:ea typeface="微软雅黑" panose="020B0503020204020204" pitchFamily="34" charset="-122"/>
              </a:rPr>
              <a:t>i</a:t>
            </a:r>
            <a:r>
              <a:rPr lang="en-US" sz="2800" dirty="0">
                <a:ea typeface="微软雅黑" panose="020B0503020204020204" pitchFamily="34" charset="-122"/>
              </a:rPr>
              <a:t> </a:t>
            </a:r>
            <a:r>
              <a:rPr lang="zh-CN" altLang="en-US" sz="2800" dirty="0">
                <a:ea typeface="微软雅黑" panose="020B0503020204020204" pitchFamily="34" charset="-122"/>
              </a:rPr>
              <a:t>的请求可以被满足</a:t>
            </a:r>
            <a:r>
              <a:rPr lang="en-US" sz="2800" dirty="0">
                <a:ea typeface="微软雅黑" panose="020B0503020204020204" pitchFamily="34" charset="-122"/>
              </a:rPr>
              <a:t>)</a:t>
            </a:r>
            <a:r>
              <a:rPr lang="zh-CN" altLang="en-US" sz="2800" dirty="0">
                <a:ea typeface="微软雅黑" panose="020B0503020204020204" pitchFamily="34" charset="-122"/>
              </a:rPr>
              <a:t>；</a:t>
            </a:r>
            <a:endParaRPr lang="en-US" altLang="zh-CN" sz="2800" dirty="0">
              <a:ea typeface="微软雅黑" panose="020B0503020204020204" pitchFamily="34" charset="-122"/>
            </a:endParaRPr>
          </a:p>
          <a:p>
            <a:pPr marL="533400" indent="-533400" eaLnBrk="1" hangingPunct="1">
              <a:buFontTx/>
              <a:buAutoNum type="arabicPeriod"/>
            </a:pPr>
            <a:endParaRPr lang="en-US" sz="2800" dirty="0">
              <a:ea typeface="微软雅黑" panose="020B0503020204020204" pitchFamily="34" charset="-122"/>
            </a:endParaRPr>
          </a:p>
          <a:p>
            <a:pPr marL="533400" indent="-533400" eaLnBrk="1" hangingPunct="1">
              <a:buFontTx/>
              <a:buAutoNum type="arabicPeriod"/>
            </a:pPr>
            <a:r>
              <a:rPr lang="zh-CN" altLang="en-US" sz="2800" dirty="0">
                <a:ea typeface="微软雅黑" panose="020B0503020204020204" pitchFamily="34" charset="-122"/>
              </a:rPr>
              <a:t>若找到一个这样的进程</a:t>
            </a:r>
            <a:r>
              <a:rPr lang="en-US" sz="2800" dirty="0">
                <a:ea typeface="微软雅黑" panose="020B0503020204020204" pitchFamily="34" charset="-122"/>
              </a:rPr>
              <a:t>, </a:t>
            </a:r>
            <a:r>
              <a:rPr lang="zh-CN" altLang="en-US" sz="2800" dirty="0">
                <a:ea typeface="微软雅黑" panose="020B0503020204020204" pitchFamily="34" charset="-122"/>
              </a:rPr>
              <a:t>则将</a:t>
            </a:r>
            <a:r>
              <a:rPr lang="en-US" sz="2800" dirty="0">
                <a:ea typeface="微软雅黑" panose="020B0503020204020204" pitchFamily="34" charset="-122"/>
              </a:rPr>
              <a:t> </a:t>
            </a:r>
            <a:r>
              <a:rPr lang="en-US" sz="2800" b="1" i="1" dirty="0">
                <a:ea typeface="微软雅黑" panose="020B0503020204020204" pitchFamily="34" charset="-122"/>
              </a:rPr>
              <a:t>C</a:t>
            </a:r>
            <a:r>
              <a:rPr lang="en-US" sz="2800" dirty="0">
                <a:ea typeface="微软雅黑" panose="020B0503020204020204" pitchFamily="34" charset="-122"/>
              </a:rPr>
              <a:t> </a:t>
            </a:r>
            <a:r>
              <a:rPr lang="zh-CN" altLang="en-US" sz="2800" dirty="0">
                <a:ea typeface="微软雅黑" panose="020B0503020204020204" pitchFamily="34" charset="-122"/>
              </a:rPr>
              <a:t>的第</a:t>
            </a:r>
            <a:r>
              <a:rPr lang="en-US" altLang="zh-CN" sz="2800" dirty="0" err="1">
                <a:ea typeface="微软雅黑" panose="020B0503020204020204" pitchFamily="34" charset="-122"/>
              </a:rPr>
              <a:t>i</a:t>
            </a:r>
            <a:r>
              <a:rPr lang="zh-CN" altLang="en-US" sz="2800" dirty="0">
                <a:ea typeface="微软雅黑" panose="020B0503020204020204" pitchFamily="34" charset="-122"/>
              </a:rPr>
              <a:t>行加到</a:t>
            </a:r>
            <a:r>
              <a:rPr lang="en-US" sz="2800" dirty="0">
                <a:ea typeface="微软雅黑" panose="020B0503020204020204" pitchFamily="34" charset="-122"/>
              </a:rPr>
              <a:t> A, </a:t>
            </a:r>
            <a:r>
              <a:rPr lang="zh-CN" altLang="en-US" sz="2800" dirty="0">
                <a:ea typeface="微软雅黑" panose="020B0503020204020204" pitchFamily="34" charset="-122"/>
              </a:rPr>
              <a:t>将该进程标记并返回</a:t>
            </a:r>
            <a:r>
              <a:rPr lang="en-US" altLang="zh-CN" sz="2800" dirty="0">
                <a:ea typeface="微软雅黑" panose="020B0503020204020204" pitchFamily="34" charset="-122"/>
              </a:rPr>
              <a:t>1</a:t>
            </a:r>
            <a:r>
              <a:rPr lang="zh-CN" altLang="en-US" sz="2800" dirty="0">
                <a:ea typeface="微软雅黑" panose="020B0503020204020204" pitchFamily="34" charset="-122"/>
              </a:rPr>
              <a:t>。</a:t>
            </a:r>
            <a:r>
              <a:rPr lang="en-US" sz="2800" dirty="0">
                <a:ea typeface="微软雅黑" panose="020B0503020204020204" pitchFamily="34" charset="-122"/>
              </a:rPr>
              <a:t>(</a:t>
            </a:r>
            <a:r>
              <a:rPr lang="zh-CN" altLang="en-US" sz="2800" dirty="0">
                <a:ea typeface="微软雅黑" panose="020B0503020204020204" pitchFamily="34" charset="-122"/>
              </a:rPr>
              <a:t>即认为进程</a:t>
            </a:r>
            <a:r>
              <a:rPr lang="en-US" sz="2800" dirty="0">
                <a:ea typeface="微软雅黑" panose="020B0503020204020204" pitchFamily="34" charset="-122"/>
              </a:rPr>
              <a:t> Pi </a:t>
            </a:r>
            <a:r>
              <a:rPr lang="zh-CN" altLang="en-US" sz="2800" dirty="0">
                <a:ea typeface="微软雅黑" panose="020B0503020204020204" pitchFamily="34" charset="-122"/>
              </a:rPr>
              <a:t>完成，并将其所占有的自由释放</a:t>
            </a:r>
            <a:r>
              <a:rPr lang="en-US" sz="2800" dirty="0">
                <a:ea typeface="微软雅黑" panose="020B0503020204020204" pitchFamily="34" charset="-122"/>
              </a:rPr>
              <a:t>)</a:t>
            </a:r>
            <a:r>
              <a:rPr lang="zh-CN" altLang="en-US" sz="2800" dirty="0">
                <a:ea typeface="微软雅黑" panose="020B0503020204020204" pitchFamily="34" charset="-122"/>
              </a:rPr>
              <a:t>；</a:t>
            </a:r>
            <a:endParaRPr lang="en-US" altLang="zh-CN" sz="2800" dirty="0">
              <a:ea typeface="微软雅黑" panose="020B0503020204020204" pitchFamily="34" charset="-122"/>
            </a:endParaRPr>
          </a:p>
          <a:p>
            <a:pPr marL="533400" indent="-533400" eaLnBrk="1" hangingPunct="1">
              <a:buFontTx/>
              <a:buAutoNum type="arabicPeriod"/>
            </a:pPr>
            <a:endParaRPr lang="en-US" sz="2800" dirty="0">
              <a:ea typeface="微软雅黑" panose="020B0503020204020204" pitchFamily="34" charset="-122"/>
            </a:endParaRPr>
          </a:p>
          <a:p>
            <a:pPr marL="533400" indent="-533400" eaLnBrk="1" hangingPunct="1">
              <a:buFontTx/>
              <a:buAutoNum type="arabicPeriod"/>
            </a:pPr>
            <a:r>
              <a:rPr lang="zh-CN" altLang="en-US" sz="2800" dirty="0">
                <a:ea typeface="微软雅黑" panose="020B0503020204020204" pitchFamily="34" charset="-122"/>
              </a:rPr>
              <a:t>若没有这样的进程，则算法结束。若存在未标记的进程，则说明死锁存在。</a:t>
            </a:r>
            <a:endParaRPr lang="en-US" sz="2800" dirty="0">
              <a:ea typeface="微软雅黑" panose="020B0503020204020204" pitchFamily="34" charset="-122"/>
            </a:endParaRPr>
          </a:p>
        </p:txBody>
      </p:sp>
    </p:spTree>
    <p:extLst>
      <p:ext uri="{BB962C8B-B14F-4D97-AF65-F5344CB8AC3E}">
        <p14:creationId xmlns:p14="http://schemas.microsoft.com/office/powerpoint/2010/main" val="4205023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noChangeArrowheads="1"/>
          </p:cNvSpPr>
          <p:nvPr/>
        </p:nvSpPr>
        <p:spPr bwMode="auto">
          <a:xfrm>
            <a:off x="8712994" y="64008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E11C437E-5E39-4371-82CB-A8A181CDD46A}" type="slidenum">
              <a:rPr lang="zh-CN" altLang="en-US" sz="1600">
                <a:ea typeface="宋体" panose="02010600030101010101" pitchFamily="2" charset="-122"/>
              </a:rPr>
              <a:pPr algn="r" eaLnBrk="1" hangingPunct="1"/>
              <a:t>46</a:t>
            </a:fld>
            <a:endParaRPr lang="zh-CN" altLang="en-US" sz="1600">
              <a:ea typeface="宋体" panose="02010600030101010101" pitchFamily="2" charset="-122"/>
            </a:endParaRPr>
          </a:p>
        </p:txBody>
      </p:sp>
      <p:sp>
        <p:nvSpPr>
          <p:cNvPr id="27651" name="Rectangle 2"/>
          <p:cNvSpPr>
            <a:spLocks noGrp="1" noChangeArrowheads="1"/>
          </p:cNvSpPr>
          <p:nvPr>
            <p:ph type="title" idx="4294967295"/>
          </p:nvPr>
        </p:nvSpPr>
        <p:spPr>
          <a:xfrm>
            <a:off x="689450" y="102120"/>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死锁检测算法</a:t>
            </a:r>
            <a:endParaRPr lang="en-US" altLang="zh-CN" sz="3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127194" y="1556313"/>
            <a:ext cx="7398328" cy="5170646"/>
          </a:xfrm>
          <a:prstGeom prst="rect">
            <a:avLst/>
          </a:prstGeom>
          <a:noFill/>
        </p:spPr>
        <p:txBody>
          <a:bodyPr wrap="square" rtlCol="0">
            <a:spAutoFit/>
          </a:bodyPr>
          <a:lstStyle/>
          <a:p>
            <a:r>
              <a:rPr lang="en-US" altLang="zh-CN" sz="3000" dirty="0">
                <a:latin typeface="Times New Roman" panose="02020603050405020304" pitchFamily="18" charset="0"/>
                <a:cs typeface="Times New Roman" panose="02020603050405020304" pitchFamily="18" charset="0"/>
              </a:rPr>
              <a:t>Add all nodes to Unfinished;</a:t>
            </a:r>
          </a:p>
          <a:p>
            <a:r>
              <a:rPr lang="en-US" altLang="zh-CN" sz="3000" dirty="0">
                <a:latin typeface="Times New Roman" panose="02020603050405020304" pitchFamily="18" charset="0"/>
                <a:cs typeface="Times New Roman" panose="02020603050405020304" pitchFamily="18" charset="0"/>
              </a:rPr>
              <a:t>Do{</a:t>
            </a:r>
          </a:p>
          <a:p>
            <a:r>
              <a:rPr lang="en-US" altLang="zh-CN" sz="3000" dirty="0">
                <a:latin typeface="Times New Roman" panose="02020603050405020304" pitchFamily="18" charset="0"/>
                <a:cs typeface="Times New Roman" panose="02020603050405020304" pitchFamily="18" charset="0"/>
              </a:rPr>
              <a:t>     done = true</a:t>
            </a:r>
          </a:p>
          <a:p>
            <a:r>
              <a:rPr lang="en-US" altLang="zh-CN" sz="3000" dirty="0">
                <a:latin typeface="Times New Roman" panose="02020603050405020304" pitchFamily="18" charset="0"/>
                <a:cs typeface="Times New Roman" panose="02020603050405020304" pitchFamily="18" charset="0"/>
              </a:rPr>
              <a:t>     </a:t>
            </a:r>
            <a:r>
              <a:rPr lang="en-US" altLang="zh-CN" sz="3000" dirty="0" err="1">
                <a:latin typeface="Times New Roman" panose="02020603050405020304" pitchFamily="18" charset="0"/>
                <a:cs typeface="Times New Roman" panose="02020603050405020304" pitchFamily="18" charset="0"/>
              </a:rPr>
              <a:t>foreach</a:t>
            </a:r>
            <a:r>
              <a:rPr lang="en-US" altLang="zh-CN" sz="3000" dirty="0">
                <a:latin typeface="Times New Roman" panose="02020603050405020304" pitchFamily="18" charset="0"/>
                <a:cs typeface="Times New Roman" panose="02020603050405020304" pitchFamily="18" charset="0"/>
              </a:rPr>
              <a:t> </a:t>
            </a:r>
            <a:r>
              <a:rPr lang="en-US" altLang="zh-CN" sz="3000" dirty="0">
                <a:solidFill>
                  <a:srgbClr val="0070C0"/>
                </a:solidFill>
                <a:latin typeface="Times New Roman" panose="02020603050405020304" pitchFamily="18" charset="0"/>
                <a:cs typeface="Times New Roman" panose="02020603050405020304" pitchFamily="18" charset="0"/>
              </a:rPr>
              <a:t>node</a:t>
            </a:r>
            <a:r>
              <a:rPr lang="en-US" altLang="zh-CN" sz="3000" dirty="0">
                <a:latin typeface="Times New Roman" panose="02020603050405020304" pitchFamily="18" charset="0"/>
                <a:cs typeface="Times New Roman" panose="02020603050405020304" pitchFamily="18" charset="0"/>
              </a:rPr>
              <a:t> in Unfinished{</a:t>
            </a:r>
          </a:p>
          <a:p>
            <a:r>
              <a:rPr lang="en-US" altLang="zh-CN" sz="3000" dirty="0">
                <a:latin typeface="Times New Roman" panose="02020603050405020304" pitchFamily="18" charset="0"/>
                <a:cs typeface="Times New Roman" panose="02020603050405020304" pitchFamily="18" charset="0"/>
              </a:rPr>
              <a:t>           if([</a:t>
            </a:r>
            <a:r>
              <a:rPr lang="en-US" altLang="zh-CN" sz="3000" dirty="0" err="1">
                <a:solidFill>
                  <a:srgbClr val="FF0000"/>
                </a:solidFill>
                <a:latin typeface="Times New Roman" panose="02020603050405020304" pitchFamily="18" charset="0"/>
                <a:cs typeface="Times New Roman" panose="02020603050405020304" pitchFamily="18" charset="0"/>
              </a:rPr>
              <a:t>R</a:t>
            </a:r>
            <a:r>
              <a:rPr lang="en-US" altLang="zh-CN" sz="3000" baseline="-25000" dirty="0" err="1">
                <a:solidFill>
                  <a:srgbClr val="FF0000"/>
                </a:solidFill>
                <a:latin typeface="Times New Roman" panose="02020603050405020304" pitchFamily="18" charset="0"/>
                <a:cs typeface="Times New Roman" panose="02020603050405020304" pitchFamily="18" charset="0"/>
              </a:rPr>
              <a:t>node</a:t>
            </a:r>
            <a:r>
              <a:rPr lang="en-US" altLang="zh-CN" sz="3000" dirty="0">
                <a:latin typeface="Times New Roman" panose="02020603050405020304" pitchFamily="18" charset="0"/>
                <a:cs typeface="Times New Roman" panose="02020603050405020304" pitchFamily="18" charset="0"/>
              </a:rPr>
              <a:t>] &lt;= [</a:t>
            </a:r>
            <a:r>
              <a:rPr lang="en-US" altLang="zh-CN" sz="3000" dirty="0">
                <a:solidFill>
                  <a:srgbClr val="FF0000"/>
                </a:solidFill>
                <a:latin typeface="Times New Roman" panose="02020603050405020304" pitchFamily="18" charset="0"/>
                <a:cs typeface="Times New Roman" panose="02020603050405020304" pitchFamily="18" charset="0"/>
              </a:rPr>
              <a:t>A</a:t>
            </a:r>
            <a:r>
              <a:rPr lang="en-US" altLang="zh-CN" sz="3000" dirty="0">
                <a:latin typeface="Times New Roman" panose="02020603050405020304" pitchFamily="18" charset="0"/>
                <a:cs typeface="Times New Roman" panose="02020603050405020304" pitchFamily="18" charset="0"/>
              </a:rPr>
              <a:t>]){</a:t>
            </a:r>
          </a:p>
          <a:p>
            <a:r>
              <a:rPr lang="en-US" altLang="zh-CN" sz="3000" dirty="0">
                <a:latin typeface="Times New Roman" panose="02020603050405020304" pitchFamily="18" charset="0"/>
                <a:cs typeface="Times New Roman" panose="02020603050405020304" pitchFamily="18" charset="0"/>
              </a:rPr>
              <a:t>                    remove </a:t>
            </a:r>
            <a:r>
              <a:rPr lang="en-US" altLang="zh-CN" sz="3000" dirty="0">
                <a:solidFill>
                  <a:srgbClr val="0070C0"/>
                </a:solidFill>
                <a:latin typeface="Times New Roman" panose="02020603050405020304" pitchFamily="18" charset="0"/>
                <a:cs typeface="Times New Roman" panose="02020603050405020304" pitchFamily="18" charset="0"/>
              </a:rPr>
              <a:t>node</a:t>
            </a:r>
            <a:r>
              <a:rPr lang="en-US" altLang="zh-CN" sz="3000" dirty="0">
                <a:latin typeface="Times New Roman" panose="02020603050405020304" pitchFamily="18" charset="0"/>
                <a:cs typeface="Times New Roman" panose="02020603050405020304" pitchFamily="18" charset="0"/>
              </a:rPr>
              <a:t> from </a:t>
            </a:r>
            <a:r>
              <a:rPr lang="en-US" altLang="zh-CN" sz="3000" dirty="0" err="1">
                <a:latin typeface="Times New Roman" panose="02020603050405020304" pitchFamily="18" charset="0"/>
                <a:cs typeface="Times New Roman" panose="02020603050405020304" pitchFamily="18" charset="0"/>
              </a:rPr>
              <a:t>Unifished</a:t>
            </a:r>
            <a:r>
              <a:rPr lang="en-US" altLang="zh-CN" sz="3000" dirty="0">
                <a:latin typeface="Times New Roman" panose="02020603050405020304" pitchFamily="18" charset="0"/>
                <a:cs typeface="Times New Roman" panose="02020603050405020304" pitchFamily="18" charset="0"/>
              </a:rPr>
              <a:t>;</a:t>
            </a:r>
          </a:p>
          <a:p>
            <a:r>
              <a:rPr lang="en-US" altLang="zh-CN" sz="3000" dirty="0">
                <a:latin typeface="Times New Roman" panose="02020603050405020304" pitchFamily="18" charset="0"/>
                <a:cs typeface="Times New Roman" panose="02020603050405020304" pitchFamily="18" charset="0"/>
              </a:rPr>
              <a:t>                    [</a:t>
            </a:r>
            <a:r>
              <a:rPr lang="en-US" altLang="zh-CN" sz="3000" dirty="0">
                <a:solidFill>
                  <a:srgbClr val="FF0000"/>
                </a:solidFill>
                <a:latin typeface="Times New Roman" panose="02020603050405020304" pitchFamily="18" charset="0"/>
                <a:cs typeface="Times New Roman" panose="02020603050405020304" pitchFamily="18" charset="0"/>
              </a:rPr>
              <a:t>A</a:t>
            </a:r>
            <a:r>
              <a:rPr lang="en-US" altLang="zh-CN" sz="3000" dirty="0">
                <a:latin typeface="Times New Roman" panose="02020603050405020304" pitchFamily="18" charset="0"/>
                <a:cs typeface="Times New Roman" panose="02020603050405020304" pitchFamily="18" charset="0"/>
              </a:rPr>
              <a:t>] = [</a:t>
            </a:r>
            <a:r>
              <a:rPr lang="en-US" altLang="zh-CN" sz="3000" dirty="0">
                <a:solidFill>
                  <a:srgbClr val="FF0000"/>
                </a:solidFill>
                <a:latin typeface="Times New Roman" panose="02020603050405020304" pitchFamily="18" charset="0"/>
                <a:cs typeface="Times New Roman" panose="02020603050405020304" pitchFamily="18" charset="0"/>
              </a:rPr>
              <a:t>A</a:t>
            </a:r>
            <a:r>
              <a:rPr lang="en-US" altLang="zh-CN" sz="3000" dirty="0">
                <a:latin typeface="Times New Roman" panose="02020603050405020304" pitchFamily="18" charset="0"/>
                <a:cs typeface="Times New Roman" panose="02020603050405020304" pitchFamily="18" charset="0"/>
              </a:rPr>
              <a:t>] + [</a:t>
            </a:r>
            <a:r>
              <a:rPr lang="en-US" altLang="zh-CN" sz="3000" dirty="0" err="1">
                <a:solidFill>
                  <a:srgbClr val="FF0000"/>
                </a:solidFill>
                <a:latin typeface="Times New Roman" panose="02020603050405020304" pitchFamily="18" charset="0"/>
                <a:cs typeface="Times New Roman" panose="02020603050405020304" pitchFamily="18" charset="0"/>
              </a:rPr>
              <a:t>C</a:t>
            </a:r>
            <a:r>
              <a:rPr lang="en-US" altLang="zh-CN" sz="3000" baseline="-25000" dirty="0" err="1">
                <a:solidFill>
                  <a:srgbClr val="FF0000"/>
                </a:solidFill>
                <a:latin typeface="Times New Roman" panose="02020603050405020304" pitchFamily="18" charset="0"/>
                <a:cs typeface="Times New Roman" panose="02020603050405020304" pitchFamily="18" charset="0"/>
              </a:rPr>
              <a:t>node</a:t>
            </a:r>
            <a:r>
              <a:rPr lang="en-US" altLang="zh-CN" sz="3000" dirty="0">
                <a:latin typeface="Times New Roman" panose="02020603050405020304" pitchFamily="18" charset="0"/>
                <a:cs typeface="Times New Roman" panose="02020603050405020304" pitchFamily="18" charset="0"/>
              </a:rPr>
              <a:t>]</a:t>
            </a:r>
          </a:p>
          <a:p>
            <a:r>
              <a:rPr lang="en-US" altLang="zh-CN" sz="3000" dirty="0">
                <a:latin typeface="Times New Roman" panose="02020603050405020304" pitchFamily="18" charset="0"/>
                <a:cs typeface="Times New Roman" panose="02020603050405020304" pitchFamily="18" charset="0"/>
              </a:rPr>
              <a:t>                    done = false;</a:t>
            </a:r>
          </a:p>
          <a:p>
            <a:r>
              <a:rPr lang="en-US" altLang="zh-CN" sz="3000" dirty="0">
                <a:latin typeface="Times New Roman" panose="02020603050405020304" pitchFamily="18" charset="0"/>
                <a:cs typeface="Times New Roman" panose="02020603050405020304" pitchFamily="18" charset="0"/>
              </a:rPr>
              <a:t>             }</a:t>
            </a:r>
          </a:p>
          <a:p>
            <a:r>
              <a:rPr lang="en-US" altLang="zh-CN" sz="3000" dirty="0">
                <a:latin typeface="Times New Roman" panose="02020603050405020304" pitchFamily="18" charset="0"/>
                <a:cs typeface="Times New Roman" panose="02020603050405020304" pitchFamily="18" charset="0"/>
              </a:rPr>
              <a:t>     }</a:t>
            </a:r>
          </a:p>
          <a:p>
            <a:r>
              <a:rPr lang="en-US" altLang="zh-CN" sz="3000" dirty="0">
                <a:latin typeface="Times New Roman" panose="02020603050405020304" pitchFamily="18" charset="0"/>
                <a:cs typeface="Times New Roman" panose="02020603050405020304" pitchFamily="18" charset="0"/>
              </a:rPr>
              <a:t>}until(done)</a:t>
            </a:r>
            <a:endParaRPr lang="zh-CN" altLang="en-US" sz="3000" dirty="0">
              <a:latin typeface="Times New Roman" panose="02020603050405020304" pitchFamily="18" charset="0"/>
              <a:cs typeface="Times New Roman" panose="02020603050405020304" pitchFamily="18" charset="0"/>
            </a:endParaRPr>
          </a:p>
        </p:txBody>
      </p:sp>
      <p:cxnSp>
        <p:nvCxnSpPr>
          <p:cNvPr id="5" name="直接箭头连接符 4"/>
          <p:cNvCxnSpPr>
            <a:cxnSpLocks/>
          </p:cNvCxnSpPr>
          <p:nvPr/>
        </p:nvCxnSpPr>
        <p:spPr>
          <a:xfrm flipH="1">
            <a:off x="4633485" y="3631842"/>
            <a:ext cx="1406707" cy="0"/>
          </a:xfrm>
          <a:prstGeom prst="straightConnector1">
            <a:avLst/>
          </a:prstGeom>
          <a:ln w="254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1" idx="1"/>
          </p:cNvCxnSpPr>
          <p:nvPr/>
        </p:nvCxnSpPr>
        <p:spPr>
          <a:xfrm flipH="1">
            <a:off x="3055513" y="2211867"/>
            <a:ext cx="2572555" cy="1213913"/>
          </a:xfrm>
          <a:prstGeom prst="straightConnector1">
            <a:avLst/>
          </a:prstGeom>
          <a:ln w="254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628068" y="2027201"/>
            <a:ext cx="3721994" cy="369332"/>
          </a:xfrm>
          <a:prstGeom prst="rect">
            <a:avLst/>
          </a:prstGeom>
          <a:noFill/>
        </p:spPr>
        <p:txBody>
          <a:bodyPr wrap="square" rtlCol="0">
            <a:spAutoFit/>
          </a:bodyPr>
          <a:lstStyle/>
          <a:p>
            <a:r>
              <a:rPr lang="zh-CN" altLang="en-US" dirty="0">
                <a:solidFill>
                  <a:srgbClr val="7030A0"/>
                </a:solidFill>
              </a:rPr>
              <a:t>请求资源</a:t>
            </a:r>
          </a:p>
        </p:txBody>
      </p:sp>
      <p:sp>
        <p:nvSpPr>
          <p:cNvPr id="17" name="文本框 16"/>
          <p:cNvSpPr txBox="1"/>
          <p:nvPr/>
        </p:nvSpPr>
        <p:spPr>
          <a:xfrm>
            <a:off x="6040192" y="3398185"/>
            <a:ext cx="2987898" cy="369332"/>
          </a:xfrm>
          <a:prstGeom prst="rect">
            <a:avLst/>
          </a:prstGeom>
          <a:noFill/>
        </p:spPr>
        <p:txBody>
          <a:bodyPr wrap="square" rtlCol="0">
            <a:spAutoFit/>
          </a:bodyPr>
          <a:lstStyle/>
          <a:p>
            <a:r>
              <a:rPr lang="zh-CN" altLang="en-US" dirty="0">
                <a:solidFill>
                  <a:srgbClr val="7030A0"/>
                </a:solidFill>
              </a:rPr>
              <a:t>可用资源</a:t>
            </a:r>
          </a:p>
        </p:txBody>
      </p:sp>
      <p:cxnSp>
        <p:nvCxnSpPr>
          <p:cNvPr id="14" name="直接箭头连接符 13"/>
          <p:cNvCxnSpPr/>
          <p:nvPr/>
        </p:nvCxnSpPr>
        <p:spPr>
          <a:xfrm flipV="1">
            <a:off x="5235262" y="4919730"/>
            <a:ext cx="1" cy="605307"/>
          </a:xfrm>
          <a:prstGeom prst="straightConnector1">
            <a:avLst/>
          </a:prstGeom>
          <a:ln w="254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966319" y="5479046"/>
            <a:ext cx="2580701" cy="369332"/>
          </a:xfrm>
          <a:prstGeom prst="rect">
            <a:avLst/>
          </a:prstGeom>
          <a:noFill/>
        </p:spPr>
        <p:txBody>
          <a:bodyPr wrap="square" rtlCol="0">
            <a:spAutoFit/>
          </a:bodyPr>
          <a:lstStyle/>
          <a:p>
            <a:r>
              <a:rPr lang="zh-CN" altLang="en-US" dirty="0">
                <a:solidFill>
                  <a:srgbClr val="7030A0"/>
                </a:solidFill>
              </a:rPr>
              <a:t>占有资源</a:t>
            </a:r>
          </a:p>
        </p:txBody>
      </p:sp>
    </p:spTree>
    <p:extLst>
      <p:ext uri="{BB962C8B-B14F-4D97-AF65-F5344CB8AC3E}">
        <p14:creationId xmlns:p14="http://schemas.microsoft.com/office/powerpoint/2010/main" val="3750856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txBox="1">
            <a:spLocks noGrp="1" noChangeArrowheads="1"/>
          </p:cNvSpPr>
          <p:nvPr/>
        </p:nvSpPr>
        <p:spPr bwMode="auto">
          <a:xfrm>
            <a:off x="8712994" y="64008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B7DAC433-5244-45EB-8465-9D79D1819E3F}" type="slidenum">
              <a:rPr lang="zh-CN" altLang="en-US" sz="1600">
                <a:ea typeface="宋体" panose="02010600030101010101" pitchFamily="2" charset="-122"/>
              </a:rPr>
              <a:pPr algn="r" eaLnBrk="1" hangingPunct="1"/>
              <a:t>47</a:t>
            </a:fld>
            <a:endParaRPr lang="zh-CN" altLang="en-US" sz="1600">
              <a:ea typeface="宋体" panose="02010600030101010101" pitchFamily="2" charset="-122"/>
            </a:endParaRPr>
          </a:p>
        </p:txBody>
      </p:sp>
      <p:sp>
        <p:nvSpPr>
          <p:cNvPr id="28675" name="Rectangle 2"/>
          <p:cNvSpPr>
            <a:spLocks noGrp="1" noChangeArrowheads="1"/>
          </p:cNvSpPr>
          <p:nvPr>
            <p:ph type="title" idx="4294967295"/>
          </p:nvPr>
        </p:nvSpPr>
        <p:spPr>
          <a:xfrm>
            <a:off x="631249" y="93952"/>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安全状态</a:t>
            </a:r>
            <a:endParaRPr lang="en-US" altLang="zh-CN" sz="3800" b="1" dirty="0">
              <a:latin typeface="微软雅黑" panose="020B0503020204020204" pitchFamily="34" charset="-122"/>
              <a:ea typeface="微软雅黑" panose="020B0503020204020204" pitchFamily="34" charset="-122"/>
            </a:endParaRPr>
          </a:p>
        </p:txBody>
      </p:sp>
      <p:sp>
        <p:nvSpPr>
          <p:cNvPr id="28676" name="Rectangle 3"/>
          <p:cNvSpPr>
            <a:spLocks noGrp="1" noChangeArrowheads="1"/>
          </p:cNvSpPr>
          <p:nvPr>
            <p:ph type="body" idx="4294967295"/>
          </p:nvPr>
        </p:nvSpPr>
        <p:spPr>
          <a:xfrm>
            <a:off x="248890" y="1419515"/>
            <a:ext cx="8464103" cy="2089150"/>
          </a:xfrm>
        </p:spPr>
        <p:txBody>
          <a:bodyPr>
            <a:normAutofit/>
          </a:bodyPr>
          <a:lstStyle/>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一个状态是安全的，如果存在某种调度顺序使得每个进程都可以结束即使所有进程都请求其所需的全部资源；</a:t>
            </a:r>
            <a:endParaRPr lang="en-US" altLang="zh-CN" sz="2800" dirty="0">
              <a:latin typeface="微软雅黑" panose="020B0503020204020204" pitchFamily="34" charset="-122"/>
              <a:ea typeface="微软雅黑" panose="020B0503020204020204" pitchFamily="34" charset="-122"/>
            </a:endParaRPr>
          </a:p>
        </p:txBody>
      </p:sp>
      <p:pic>
        <p:nvPicPr>
          <p:cNvPr id="2867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69" y="2839777"/>
            <a:ext cx="7956550"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 Box 5"/>
          <p:cNvSpPr txBox="1">
            <a:spLocks noChangeArrowheads="1"/>
          </p:cNvSpPr>
          <p:nvPr/>
        </p:nvSpPr>
        <p:spPr bwMode="auto">
          <a:xfrm>
            <a:off x="1046957" y="4462823"/>
            <a:ext cx="7270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spcBef>
                <a:spcPct val="50000"/>
              </a:spcBef>
            </a:pPr>
            <a:endParaRPr lang="zh-CN" altLang="en-US" sz="1600">
              <a:latin typeface="Tahoma" panose="020B0604030504040204" pitchFamily="34" charset="0"/>
              <a:ea typeface="宋体" panose="02010600030101010101" pitchFamily="2" charset="-122"/>
            </a:endParaRPr>
          </a:p>
        </p:txBody>
      </p:sp>
      <p:sp>
        <p:nvSpPr>
          <p:cNvPr id="28679" name="Text Box 6"/>
          <p:cNvSpPr txBox="1">
            <a:spLocks noChangeArrowheads="1"/>
          </p:cNvSpPr>
          <p:nvPr/>
        </p:nvSpPr>
        <p:spPr bwMode="auto">
          <a:xfrm>
            <a:off x="986632" y="4494573"/>
            <a:ext cx="7243762"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spcBef>
                <a:spcPct val="50000"/>
              </a:spcBef>
            </a:pPr>
            <a:r>
              <a:rPr lang="zh-CN" altLang="en-US" sz="1400">
                <a:latin typeface="Tahoma" panose="020B0604030504040204" pitchFamily="34" charset="0"/>
                <a:ea typeface="宋体" panose="02010600030101010101" pitchFamily="2" charset="-122"/>
              </a:rPr>
              <a:t>(</a:t>
            </a:r>
            <a:r>
              <a:rPr lang="en-US" sz="1400">
                <a:latin typeface="Tahoma" panose="020B0604030504040204" pitchFamily="34" charset="0"/>
                <a:ea typeface="宋体" panose="02010600030101010101" pitchFamily="2" charset="-122"/>
              </a:rPr>
              <a:t>a)                          (b)                         (c)                          (d)                          (e)</a:t>
            </a:r>
          </a:p>
        </p:txBody>
      </p:sp>
      <p:sp>
        <p:nvSpPr>
          <p:cNvPr id="2" name="矩形 1"/>
          <p:cNvSpPr/>
          <p:nvPr/>
        </p:nvSpPr>
        <p:spPr>
          <a:xfrm>
            <a:off x="3486120" y="5199957"/>
            <a:ext cx="1989648" cy="341632"/>
          </a:xfrm>
          <a:prstGeom prst="rect">
            <a:avLst/>
          </a:prstGeom>
        </p:spPr>
        <p:txBody>
          <a:bodyPr wrap="none">
            <a:spAutoFit/>
          </a:bodyPr>
          <a:lstStyle/>
          <a:p>
            <a:pPr algn="ctr">
              <a:lnSpc>
                <a:spcPct val="9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状态</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是安全的</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52488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txBox="1">
            <a:spLocks noGrp="1" noChangeArrowheads="1"/>
          </p:cNvSpPr>
          <p:nvPr/>
        </p:nvSpPr>
        <p:spPr bwMode="auto">
          <a:xfrm>
            <a:off x="8712994" y="64008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610E8580-A3B3-4464-8B80-93B7E3F84EC8}" type="slidenum">
              <a:rPr lang="zh-CN" altLang="en-US" sz="1600">
                <a:ea typeface="宋体" panose="02010600030101010101" pitchFamily="2" charset="-122"/>
              </a:rPr>
              <a:pPr algn="r" eaLnBrk="1" hangingPunct="1"/>
              <a:t>48</a:t>
            </a:fld>
            <a:endParaRPr lang="zh-CN" altLang="en-US" sz="1600">
              <a:ea typeface="宋体" panose="02010600030101010101" pitchFamily="2" charset="-122"/>
            </a:endParaRPr>
          </a:p>
        </p:txBody>
      </p:sp>
      <p:sp>
        <p:nvSpPr>
          <p:cNvPr id="29699" name="Rectangle 2"/>
          <p:cNvSpPr>
            <a:spLocks noGrp="1" noChangeArrowheads="1"/>
          </p:cNvSpPr>
          <p:nvPr>
            <p:ph type="title" idx="4294967295"/>
          </p:nvPr>
        </p:nvSpPr>
        <p:spPr>
          <a:xfrm>
            <a:off x="660509" y="110227"/>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不安全状态例子</a:t>
            </a:r>
            <a:endParaRPr lang="en-US" altLang="zh-CN" sz="3800" b="1" dirty="0">
              <a:latin typeface="微软雅黑" panose="020B0503020204020204" pitchFamily="34" charset="-122"/>
              <a:ea typeface="微软雅黑" panose="020B0503020204020204" pitchFamily="34" charset="-122"/>
            </a:endParaRPr>
          </a:p>
        </p:txBody>
      </p:sp>
      <p:sp>
        <p:nvSpPr>
          <p:cNvPr id="29700" name="Rectangle 3"/>
          <p:cNvSpPr>
            <a:spLocks noGrp="1" noChangeArrowheads="1"/>
          </p:cNvSpPr>
          <p:nvPr>
            <p:ph type="body" idx="4294967295"/>
          </p:nvPr>
        </p:nvSpPr>
        <p:spPr>
          <a:xfrm>
            <a:off x="1018367" y="4821898"/>
            <a:ext cx="7772400" cy="942975"/>
          </a:xfrm>
        </p:spPr>
        <p:txBody>
          <a:bodyPr/>
          <a:lstStyle/>
          <a:p>
            <a:pPr algn="ctr" eaLnBrk="1" hangingPunct="1">
              <a:buFontTx/>
              <a:buNone/>
            </a:pPr>
            <a:r>
              <a:rPr lang="zh-CN" altLang="en-US" dirty="0">
                <a:latin typeface="微软雅黑" panose="020B0503020204020204" pitchFamily="34" charset="-122"/>
                <a:ea typeface="微软雅黑" panose="020B0503020204020204" pitchFamily="34" charset="-122"/>
              </a:rPr>
              <a:t>状态</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是不安全的</a:t>
            </a:r>
            <a:endParaRPr lang="en-US" altLang="zh-CN" dirty="0">
              <a:latin typeface="微软雅黑" panose="020B0503020204020204" pitchFamily="34" charset="-122"/>
              <a:ea typeface="微软雅黑" panose="020B0503020204020204" pitchFamily="34" charset="-122"/>
            </a:endParaRPr>
          </a:p>
        </p:txBody>
      </p:sp>
      <p:pic>
        <p:nvPicPr>
          <p:cNvPr id="2970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4" y="2333625"/>
            <a:ext cx="87376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 Box 5"/>
          <p:cNvSpPr txBox="1">
            <a:spLocks noChangeArrowheads="1"/>
          </p:cNvSpPr>
          <p:nvPr/>
        </p:nvSpPr>
        <p:spPr bwMode="auto">
          <a:xfrm>
            <a:off x="772320" y="4029075"/>
            <a:ext cx="837247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spcBef>
                <a:spcPct val="50000"/>
              </a:spcBef>
            </a:pPr>
            <a:r>
              <a:rPr lang="zh-CN" altLang="en-US" sz="2000">
                <a:ea typeface="宋体" panose="02010600030101010101" pitchFamily="2" charset="-122"/>
              </a:rPr>
              <a:t>(</a:t>
            </a:r>
            <a:r>
              <a:rPr lang="en-US" sz="2000">
                <a:ea typeface="宋体" panose="02010600030101010101" pitchFamily="2" charset="-122"/>
              </a:rPr>
              <a:t>a)                                (b)                                       (c)                             (d)</a:t>
            </a:r>
            <a:r>
              <a:rPr lang="en-US">
                <a:ea typeface="宋体" panose="02010600030101010101" pitchFamily="2" charset="-122"/>
              </a:rPr>
              <a:t> </a:t>
            </a:r>
          </a:p>
        </p:txBody>
      </p:sp>
    </p:spTree>
    <p:extLst>
      <p:ext uri="{BB962C8B-B14F-4D97-AF65-F5344CB8AC3E}">
        <p14:creationId xmlns:p14="http://schemas.microsoft.com/office/powerpoint/2010/main" val="134839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txBox="1">
            <a:spLocks noGrp="1" noChangeArrowheads="1"/>
          </p:cNvSpPr>
          <p:nvPr/>
        </p:nvSpPr>
        <p:spPr bwMode="auto">
          <a:xfrm>
            <a:off x="8712994" y="64008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610E8580-A3B3-4464-8B80-93B7E3F84EC8}" type="slidenum">
              <a:rPr lang="zh-CN" altLang="en-US" sz="1600">
                <a:ea typeface="宋体" panose="02010600030101010101" pitchFamily="2" charset="-122"/>
              </a:rPr>
              <a:pPr algn="r" eaLnBrk="1" hangingPunct="1"/>
              <a:t>49</a:t>
            </a:fld>
            <a:endParaRPr lang="zh-CN" altLang="en-US" sz="1600">
              <a:ea typeface="宋体" panose="02010600030101010101" pitchFamily="2" charset="-122"/>
            </a:endParaRPr>
          </a:p>
        </p:txBody>
      </p:sp>
      <p:sp>
        <p:nvSpPr>
          <p:cNvPr id="29699" name="Rectangle 2"/>
          <p:cNvSpPr>
            <a:spLocks noGrp="1" noChangeArrowheads="1"/>
          </p:cNvSpPr>
          <p:nvPr>
            <p:ph type="title" idx="4294967295"/>
          </p:nvPr>
        </p:nvSpPr>
        <p:spPr>
          <a:xfrm>
            <a:off x="686598" y="118318"/>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安全状态和不安全状态</a:t>
            </a:r>
            <a:endParaRPr lang="en-US" altLang="zh-CN" sz="3800" b="1" dirty="0">
              <a:latin typeface="微软雅黑" panose="020B0503020204020204" pitchFamily="34" charset="-122"/>
              <a:ea typeface="微软雅黑" panose="020B0503020204020204" pitchFamily="34" charset="-122"/>
            </a:endParaRPr>
          </a:p>
        </p:txBody>
      </p:sp>
      <p:sp>
        <p:nvSpPr>
          <p:cNvPr id="29700" name="Rectangle 3"/>
          <p:cNvSpPr>
            <a:spLocks noGrp="1" noChangeArrowheads="1"/>
          </p:cNvSpPr>
          <p:nvPr>
            <p:ph type="body" idx="4294967295"/>
          </p:nvPr>
        </p:nvSpPr>
        <p:spPr>
          <a:xfrm>
            <a:off x="686598" y="1740125"/>
            <a:ext cx="7772400" cy="4248551"/>
          </a:xfrm>
        </p:spPr>
        <p:txBody>
          <a:bodyPr>
            <a:normAutofit/>
          </a:bodyPr>
          <a:lstStyle/>
          <a:p>
            <a:pPr eaLnBrk="1" hangingPunct="1">
              <a:buFont typeface="Wingdings" panose="05000000000000000000" pitchFamily="2" charset="2"/>
              <a:buChar char="l"/>
            </a:pPr>
            <a:r>
              <a:rPr lang="zh-CN" altLang="en-US" sz="4000" b="1" dirty="0">
                <a:latin typeface="微软雅黑" panose="020B0503020204020204" pitchFamily="34" charset="-122"/>
                <a:ea typeface="微软雅黑" panose="020B0503020204020204" pitchFamily="34" charset="-122"/>
              </a:rPr>
              <a:t>两者的区别是</a:t>
            </a:r>
            <a:r>
              <a:rPr lang="en-US" altLang="zh-CN" sz="4000" b="1" dirty="0">
                <a:latin typeface="微软雅黑" panose="020B0503020204020204" pitchFamily="34" charset="-122"/>
                <a:ea typeface="微软雅黑" panose="020B0503020204020204" pitchFamily="34" charset="-122"/>
              </a:rPr>
              <a:t>:</a:t>
            </a:r>
          </a:p>
          <a:p>
            <a:pPr lvl="1">
              <a:buFont typeface="Wingdings" panose="05000000000000000000" pitchFamily="2" charset="2"/>
              <a:buChar char="ü"/>
            </a:pPr>
            <a:r>
              <a:rPr lang="zh-CN" altLang="en-US" sz="3700" dirty="0">
                <a:latin typeface="微软雅黑" panose="020B0503020204020204" pitchFamily="34" charset="-122"/>
                <a:ea typeface="微软雅黑" panose="020B0503020204020204" pitchFamily="34" charset="-122"/>
              </a:rPr>
              <a:t>在一个安全状态，系统</a:t>
            </a:r>
            <a:r>
              <a:rPr lang="zh-CN" altLang="en-US" sz="3700" dirty="0">
                <a:solidFill>
                  <a:srgbClr val="FF0000"/>
                </a:solidFill>
                <a:latin typeface="微软雅黑" panose="020B0503020204020204" pitchFamily="34" charset="-122"/>
                <a:ea typeface="微软雅黑" panose="020B0503020204020204" pitchFamily="34" charset="-122"/>
              </a:rPr>
              <a:t>可以保证</a:t>
            </a:r>
            <a:r>
              <a:rPr lang="zh-CN" altLang="en-US" sz="3700" dirty="0">
                <a:latin typeface="微软雅黑" panose="020B0503020204020204" pitchFamily="34" charset="-122"/>
                <a:ea typeface="微软雅黑" panose="020B0503020204020204" pitchFamily="34" charset="-122"/>
              </a:rPr>
              <a:t>所有进程都能结束。</a:t>
            </a:r>
            <a:endParaRPr lang="en-US" altLang="zh-CN" sz="37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zh-CN" altLang="en-US" sz="3700" dirty="0">
                <a:latin typeface="微软雅黑" panose="020B0503020204020204" pitchFamily="34" charset="-122"/>
                <a:ea typeface="微软雅黑" panose="020B0503020204020204" pitchFamily="34" charset="-122"/>
              </a:rPr>
              <a:t>在一个不安全状态，系统</a:t>
            </a:r>
            <a:r>
              <a:rPr lang="zh-CN" altLang="en-US" sz="3700" dirty="0">
                <a:solidFill>
                  <a:srgbClr val="FF0000"/>
                </a:solidFill>
                <a:latin typeface="微软雅黑" panose="020B0503020204020204" pitchFamily="34" charset="-122"/>
                <a:ea typeface="微软雅黑" panose="020B0503020204020204" pitchFamily="34" charset="-122"/>
              </a:rPr>
              <a:t>不保证</a:t>
            </a:r>
            <a:r>
              <a:rPr lang="zh-CN" altLang="en-US" sz="3700" dirty="0">
                <a:latin typeface="微软雅黑" panose="020B0503020204020204" pitchFamily="34" charset="-122"/>
                <a:ea typeface="微软雅黑" panose="020B0503020204020204" pitchFamily="34" charset="-122"/>
              </a:rPr>
              <a:t>所有进程都能结束。</a:t>
            </a:r>
            <a:endParaRPr lang="en-US" altLang="zh-CN" sz="3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315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1AAD236-C405-4D2D-9C4F-791D4C553FDE}" type="slidenum">
              <a:rPr lang="zh-CN" altLang="en-US" sz="1400">
                <a:solidFill>
                  <a:prstClr val="black"/>
                </a:solidFill>
                <a:cs typeface="Times New Roman" panose="02020603050405020304" pitchFamily="18" charset="0"/>
              </a:rPr>
              <a:pPr eaLnBrk="1" hangingPunct="1"/>
              <a:t>5</a:t>
            </a:fld>
            <a:endParaRPr lang="en-US" altLang="zh-CN" sz="1400">
              <a:solidFill>
                <a:prstClr val="black"/>
              </a:solidFill>
              <a:cs typeface="Times New Roman" panose="02020603050405020304" pitchFamily="18" charset="0"/>
            </a:endParaRPr>
          </a:p>
        </p:txBody>
      </p:sp>
      <p:sp>
        <p:nvSpPr>
          <p:cNvPr id="3075" name="Rectangle 2"/>
          <p:cNvSpPr>
            <a:spLocks noGrp="1" noChangeArrowheads="1"/>
          </p:cNvSpPr>
          <p:nvPr>
            <p:ph type="title"/>
          </p:nvPr>
        </p:nvSpPr>
        <p:spPr>
          <a:xfrm>
            <a:off x="628759" y="136524"/>
            <a:ext cx="7888070" cy="1325563"/>
          </a:xfrm>
        </p:spPr>
        <p:txBody>
          <a:bodyPr>
            <a:normAutofit/>
          </a:bodyPr>
          <a:lstStyle/>
          <a:p>
            <a:pPr algn="ctr" eaLnBrk="1" hangingPunct="1"/>
            <a:r>
              <a:rPr lang="zh-CN" altLang="en-US" sz="3800" b="1" dirty="0"/>
              <a:t>考试重点</a:t>
            </a:r>
          </a:p>
        </p:txBody>
      </p:sp>
      <p:sp>
        <p:nvSpPr>
          <p:cNvPr id="3076" name="Rectangle 3"/>
          <p:cNvSpPr>
            <a:spLocks noGrp="1" noChangeArrowheads="1"/>
          </p:cNvSpPr>
          <p:nvPr>
            <p:ph type="body" idx="1"/>
          </p:nvPr>
        </p:nvSpPr>
        <p:spPr>
          <a:xfrm>
            <a:off x="527679" y="1395494"/>
            <a:ext cx="8090230" cy="5041720"/>
          </a:xfrm>
        </p:spPr>
        <p:txBody>
          <a:bodyPr>
            <a:noAutofit/>
          </a:bodyPr>
          <a:lstStyle/>
          <a:p>
            <a:pPr>
              <a:lnSpc>
                <a:spcPct val="100000"/>
              </a:lnSpc>
              <a:buFont typeface="Wingdings" panose="05000000000000000000" pitchFamily="2" charset="2"/>
              <a:buChar char="l"/>
            </a:pPr>
            <a:r>
              <a:rPr lang="zh-CN" altLang="en-US" sz="2800" dirty="0"/>
              <a:t>第二章</a:t>
            </a:r>
            <a:r>
              <a:rPr lang="en-US" altLang="zh-CN" sz="2800" dirty="0"/>
              <a:t>:   </a:t>
            </a:r>
            <a:r>
              <a:rPr lang="zh-CN" altLang="en-US" sz="2800" dirty="0"/>
              <a:t>进程管理</a:t>
            </a:r>
            <a:r>
              <a:rPr lang="en-US" altLang="zh-CN" sz="2800" dirty="0"/>
              <a:t> </a:t>
            </a:r>
            <a:endParaRPr lang="en-US" altLang="zh-CN" sz="2600" dirty="0"/>
          </a:p>
          <a:p>
            <a:pPr eaLnBrk="1" hangingPunct="1">
              <a:lnSpc>
                <a:spcPct val="100000"/>
              </a:lnSpc>
              <a:buFont typeface="Wingdings" panose="05000000000000000000" pitchFamily="2" charset="2"/>
              <a:buChar char="l"/>
            </a:pPr>
            <a:r>
              <a:rPr lang="zh-CN" altLang="en-US" sz="2800" dirty="0"/>
              <a:t>第三章：内存管理</a:t>
            </a:r>
            <a:endParaRPr lang="en-US" altLang="zh-CN" sz="2600" dirty="0"/>
          </a:p>
          <a:p>
            <a:pPr>
              <a:lnSpc>
                <a:spcPct val="100000"/>
              </a:lnSpc>
              <a:buFont typeface="Wingdings" panose="05000000000000000000" pitchFamily="2" charset="2"/>
              <a:buChar char="l"/>
            </a:pPr>
            <a:r>
              <a:rPr lang="zh-CN" altLang="en-US" sz="2800" dirty="0"/>
              <a:t>第四章：文件管理</a:t>
            </a:r>
            <a:endParaRPr lang="en-US" altLang="zh-CN" sz="2800" dirty="0"/>
          </a:p>
          <a:p>
            <a:pPr>
              <a:lnSpc>
                <a:spcPct val="100000"/>
              </a:lnSpc>
              <a:buFont typeface="Wingdings" panose="05000000000000000000" pitchFamily="2" charset="2"/>
              <a:buChar char="l"/>
            </a:pPr>
            <a:r>
              <a:rPr lang="zh-CN" altLang="en-US" sz="2800" dirty="0"/>
              <a:t>第五章：输入输出</a:t>
            </a:r>
            <a:endParaRPr lang="en-US" altLang="zh-CN" sz="2800" dirty="0"/>
          </a:p>
          <a:p>
            <a:pPr>
              <a:lnSpc>
                <a:spcPct val="100000"/>
              </a:lnSpc>
              <a:buFont typeface="Wingdings" panose="05000000000000000000" pitchFamily="2" charset="2"/>
              <a:buChar char="l"/>
            </a:pPr>
            <a:r>
              <a:rPr lang="zh-CN" altLang="en-US" sz="2800" dirty="0"/>
              <a:t>第六章：死锁</a:t>
            </a:r>
            <a:endParaRPr lang="en-US" altLang="zh-CN" sz="2800" dirty="0"/>
          </a:p>
          <a:p>
            <a:pPr>
              <a:lnSpc>
                <a:spcPct val="100000"/>
              </a:lnSpc>
              <a:buFont typeface="Wingdings" panose="05000000000000000000" pitchFamily="2" charset="2"/>
              <a:buChar char="l"/>
            </a:pPr>
            <a:endParaRPr lang="en-US" altLang="zh-CN" sz="2800" dirty="0"/>
          </a:p>
          <a:p>
            <a:pPr>
              <a:lnSpc>
                <a:spcPct val="100000"/>
              </a:lnSpc>
              <a:buFont typeface="Wingdings" panose="05000000000000000000" pitchFamily="2" charset="2"/>
              <a:buChar char="l"/>
            </a:pPr>
            <a:endParaRPr lang="en-US" altLang="zh-CN" sz="2800" dirty="0"/>
          </a:p>
          <a:p>
            <a:pPr eaLnBrk="1" hangingPunct="1">
              <a:lnSpc>
                <a:spcPct val="100000"/>
              </a:lnSpc>
            </a:pPr>
            <a:endParaRPr lang="en-US" altLang="zh-CN" sz="2800" dirty="0"/>
          </a:p>
          <a:p>
            <a:pPr eaLnBrk="1" hangingPunct="1">
              <a:lnSpc>
                <a:spcPct val="100000"/>
              </a:lnSpc>
            </a:pPr>
            <a:endParaRPr lang="en-US" altLang="zh-CN" sz="2800" dirty="0"/>
          </a:p>
        </p:txBody>
      </p:sp>
    </p:spTree>
    <p:extLst>
      <p:ext uri="{BB962C8B-B14F-4D97-AF65-F5344CB8AC3E}">
        <p14:creationId xmlns:p14="http://schemas.microsoft.com/office/powerpoint/2010/main" val="794573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txBox="1">
            <a:spLocks noGrp="1" noChangeArrowheads="1"/>
          </p:cNvSpPr>
          <p:nvPr/>
        </p:nvSpPr>
        <p:spPr bwMode="auto">
          <a:xfrm>
            <a:off x="8712994" y="64008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FC4BD136-4362-46D5-9D85-5920B32E7183}" type="slidenum">
              <a:rPr lang="zh-CN" altLang="en-US" sz="1600">
                <a:ea typeface="宋体" panose="02010600030101010101" pitchFamily="2" charset="-122"/>
              </a:rPr>
              <a:pPr algn="r" eaLnBrk="1" hangingPunct="1"/>
              <a:t>50</a:t>
            </a:fld>
            <a:endParaRPr lang="zh-CN" altLang="en-US" sz="1600">
              <a:ea typeface="宋体" panose="02010600030101010101" pitchFamily="2" charset="-122"/>
            </a:endParaRPr>
          </a:p>
        </p:txBody>
      </p:sp>
      <p:sp>
        <p:nvSpPr>
          <p:cNvPr id="30723" name="Rectangle 2"/>
          <p:cNvSpPr>
            <a:spLocks noGrp="1" noChangeArrowheads="1"/>
          </p:cNvSpPr>
          <p:nvPr>
            <p:ph type="title" idx="4294967295"/>
          </p:nvPr>
        </p:nvSpPr>
        <p:spPr>
          <a:xfrm>
            <a:off x="0" y="101150"/>
            <a:ext cx="9144795" cy="940250"/>
          </a:xfrm>
        </p:spPr>
        <p:txBody>
          <a:bodyPr/>
          <a:lstStyle/>
          <a:p>
            <a:pPr algn="ctr" eaLnBrk="1" hangingPunct="1"/>
            <a:r>
              <a:rPr lang="zh-CN" altLang="en-US" sz="3200" b="1" dirty="0">
                <a:latin typeface="微软雅黑" panose="020B0503020204020204" pitchFamily="34" charset="-122"/>
                <a:ea typeface="微软雅黑" panose="020B0503020204020204" pitchFamily="34" charset="-122"/>
              </a:rPr>
              <a:t>单个资源的银行家算法</a:t>
            </a:r>
            <a:endParaRPr lang="en-US" altLang="zh-CN" sz="3200" b="1" dirty="0">
              <a:latin typeface="微软雅黑" panose="020B0503020204020204" pitchFamily="34" charset="-122"/>
              <a:ea typeface="微软雅黑" panose="020B0503020204020204" pitchFamily="34" charset="-122"/>
            </a:endParaRPr>
          </a:p>
        </p:txBody>
      </p:sp>
      <p:sp>
        <p:nvSpPr>
          <p:cNvPr id="30724" name="Rectangle 3"/>
          <p:cNvSpPr>
            <a:spLocks noGrp="1" noChangeArrowheads="1"/>
          </p:cNvSpPr>
          <p:nvPr>
            <p:ph type="body" idx="4294967295"/>
          </p:nvPr>
        </p:nvSpPr>
        <p:spPr>
          <a:xfrm>
            <a:off x="405608" y="4684713"/>
            <a:ext cx="8570967" cy="2004936"/>
          </a:xfrm>
        </p:spPr>
        <p:txBody>
          <a:bodyPr>
            <a:noAutofit/>
          </a:bodyPr>
          <a:lstStyle/>
          <a:p>
            <a:pPr marL="0" indent="0" eaLnBrk="1" hangingPunct="1">
              <a:lnSpc>
                <a:spcPct val="90000"/>
              </a:lnSpc>
              <a:buNone/>
            </a:pPr>
            <a:r>
              <a:rPr lang="zh-CN" altLang="en-US" sz="2800" dirty="0">
                <a:latin typeface="微软雅黑" panose="020B0503020204020204" pitchFamily="34" charset="-122"/>
                <a:ea typeface="微软雅黑" panose="020B0503020204020204" pitchFamily="34" charset="-122"/>
              </a:rPr>
              <a:t>判断是否满足该请求将导致不安全的状态。若会导致不安全状态，则拒绝该请求。反之，则满足该请求。</a:t>
            </a:r>
            <a:endParaRPr lang="en-US" sz="2800" dirty="0">
              <a:latin typeface="微软雅黑" panose="020B0503020204020204" pitchFamily="34" charset="-122"/>
              <a:ea typeface="微软雅黑" panose="020B0503020204020204" pitchFamily="34" charset="-122"/>
            </a:endParaRPr>
          </a:p>
        </p:txBody>
      </p:sp>
      <p:pic>
        <p:nvPicPr>
          <p:cNvPr id="307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608" y="1328739"/>
            <a:ext cx="8250237"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53748" y="3854810"/>
            <a:ext cx="8929561" cy="424732"/>
          </a:xfrm>
          <a:prstGeom prst="rect">
            <a:avLst/>
          </a:prstGeom>
          <a:solidFill>
            <a:schemeClr val="bg1"/>
          </a:solidFill>
        </p:spPr>
        <p:txBody>
          <a:bodyPr wrap="square">
            <a:spAutoFit/>
          </a:bodyPr>
          <a:lstStyle/>
          <a:p>
            <a:pPr lvl="1">
              <a:lnSpc>
                <a:spcPct val="90000"/>
              </a:lnSpc>
            </a:pPr>
            <a:r>
              <a:rPr lang="en-US" altLang="zh-CN" sz="2400" dirty="0"/>
              <a:t>(a) safe;                           (b) safe;                        (c) unsafe.</a:t>
            </a:r>
          </a:p>
        </p:txBody>
      </p:sp>
    </p:spTree>
    <p:extLst>
      <p:ext uri="{BB962C8B-B14F-4D97-AF65-F5344CB8AC3E}">
        <p14:creationId xmlns:p14="http://schemas.microsoft.com/office/powerpoint/2010/main" val="3703950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txBox="1">
            <a:spLocks noGrp="1" noChangeArrowheads="1"/>
          </p:cNvSpPr>
          <p:nvPr/>
        </p:nvSpPr>
        <p:spPr bwMode="auto">
          <a:xfrm>
            <a:off x="8712994" y="64008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050B791F-07B6-408C-BF5C-BB3FE8027D7C}" type="slidenum">
              <a:rPr lang="zh-CN" altLang="en-US" sz="1600">
                <a:ea typeface="宋体" panose="02010600030101010101" pitchFamily="2" charset="-122"/>
              </a:rPr>
              <a:pPr algn="r" eaLnBrk="1" hangingPunct="1"/>
              <a:t>51</a:t>
            </a:fld>
            <a:endParaRPr lang="zh-CN" altLang="en-US" sz="1600">
              <a:ea typeface="宋体" panose="02010600030101010101" pitchFamily="2" charset="-122"/>
            </a:endParaRPr>
          </a:p>
        </p:txBody>
      </p:sp>
      <p:sp>
        <p:nvSpPr>
          <p:cNvPr id="31747" name="Rectangle 2"/>
          <p:cNvSpPr>
            <a:spLocks noGrp="1" noChangeArrowheads="1"/>
          </p:cNvSpPr>
          <p:nvPr>
            <p:ph type="title" idx="4294967295"/>
          </p:nvPr>
        </p:nvSpPr>
        <p:spPr>
          <a:xfrm>
            <a:off x="652572" y="118319"/>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银行家算法</a:t>
            </a:r>
            <a:endParaRPr lang="en-US" altLang="zh-CN" sz="3800" b="1" dirty="0">
              <a:latin typeface="微软雅黑" panose="020B0503020204020204" pitchFamily="34" charset="-122"/>
              <a:ea typeface="微软雅黑" panose="020B0503020204020204" pitchFamily="34" charset="-122"/>
            </a:endParaRPr>
          </a:p>
        </p:txBody>
      </p:sp>
      <p:sp>
        <p:nvSpPr>
          <p:cNvPr id="31748" name="Rectangle 3"/>
          <p:cNvSpPr>
            <a:spLocks noGrp="1" noChangeArrowheads="1"/>
          </p:cNvSpPr>
          <p:nvPr>
            <p:ph type="body" idx="4294967295"/>
          </p:nvPr>
        </p:nvSpPr>
        <p:spPr>
          <a:xfrm>
            <a:off x="496095" y="1411288"/>
            <a:ext cx="8201025" cy="4926012"/>
          </a:xfrm>
        </p:spPr>
        <p:txBody>
          <a:bodyPr>
            <a:normAutofit/>
          </a:bodyPr>
          <a:lstStyle/>
          <a:p>
            <a:pPr marL="0" indent="0">
              <a:lnSpc>
                <a:spcPct val="90000"/>
              </a:lnSpc>
              <a:buNone/>
            </a:pPr>
            <a:r>
              <a:rPr lang="en-US" altLang="zh-CN" sz="2800" dirty="0">
                <a:latin typeface="微软雅黑" panose="020B0503020204020204" pitchFamily="34" charset="-122"/>
                <a:ea typeface="微软雅黑" panose="020B0503020204020204" pitchFamily="34" charset="-122"/>
              </a:rPr>
              <a:t>Step 1: </a:t>
            </a:r>
            <a:r>
              <a:rPr lang="zh-CN" altLang="en-US" sz="2800" dirty="0">
                <a:latin typeface="微软雅黑" panose="020B0503020204020204" pitchFamily="34" charset="-122"/>
                <a:ea typeface="微软雅黑" panose="020B0503020204020204" pitchFamily="34" charset="-122"/>
              </a:rPr>
              <a:t>从矩阵</a:t>
            </a:r>
            <a:r>
              <a:rPr lang="en-US" altLang="zh-CN" sz="2800" dirty="0">
                <a:latin typeface="微软雅黑" panose="020B0503020204020204" pitchFamily="34" charset="-122"/>
                <a:ea typeface="微软雅黑" panose="020B0503020204020204" pitchFamily="34" charset="-122"/>
              </a:rPr>
              <a:t>R</a:t>
            </a:r>
            <a:r>
              <a:rPr lang="zh-CN" altLang="en-US" sz="2800" dirty="0">
                <a:latin typeface="微软雅黑" panose="020B0503020204020204" pitchFamily="34" charset="-122"/>
                <a:ea typeface="微软雅黑" panose="020B0503020204020204" pitchFamily="34" charset="-122"/>
              </a:rPr>
              <a:t>中寻找小于</a:t>
            </a:r>
            <a:r>
              <a:rPr lang="en-US" altLang="zh-CN" sz="2800" dirty="0">
                <a:latin typeface="微软雅黑" panose="020B0503020204020204" pitchFamily="34" charset="-122"/>
                <a:ea typeface="微软雅黑" panose="020B0503020204020204" pitchFamily="34" charset="-122"/>
              </a:rPr>
              <a:t> A</a:t>
            </a:r>
            <a:r>
              <a:rPr lang="zh-CN" altLang="en-US" sz="2800" dirty="0">
                <a:latin typeface="微软雅黑" panose="020B0503020204020204" pitchFamily="34" charset="-122"/>
                <a:ea typeface="微软雅黑" panose="020B0503020204020204" pitchFamily="34" charset="-122"/>
              </a:rPr>
              <a:t>的行</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若没有这样的行则死锁发生</a:t>
            </a:r>
            <a:r>
              <a:rPr lang="en-US" altLang="zh-CN" sz="2800" dirty="0">
                <a:latin typeface="微软雅黑" panose="020B0503020204020204" pitchFamily="34" charset="-122"/>
                <a:ea typeface="微软雅黑" panose="020B0503020204020204" pitchFamily="34" charset="-122"/>
              </a:rPr>
              <a:t> ==&gt; </a:t>
            </a:r>
            <a:r>
              <a:rPr lang="zh-CN" altLang="en-US" sz="2800" dirty="0">
                <a:latin typeface="微软雅黑" panose="020B0503020204020204" pitchFamily="34" charset="-122"/>
                <a:ea typeface="微软雅黑" panose="020B0503020204020204" pitchFamily="34" charset="-122"/>
              </a:rPr>
              <a:t>说明状态不安全。</a:t>
            </a:r>
            <a:endParaRPr lang="en-US" altLang="zh-CN" sz="2800" dirty="0">
              <a:latin typeface="微软雅黑" panose="020B0503020204020204" pitchFamily="34" charset="-122"/>
              <a:ea typeface="微软雅黑" panose="020B0503020204020204" pitchFamily="34" charset="-122"/>
            </a:endParaRPr>
          </a:p>
          <a:p>
            <a:pPr marL="0" indent="0">
              <a:lnSpc>
                <a:spcPct val="90000"/>
              </a:lnSpc>
              <a:buNone/>
            </a:pPr>
            <a:r>
              <a:rPr lang="en-US" altLang="zh-CN" sz="2800" dirty="0">
                <a:latin typeface="微软雅黑" panose="020B0503020204020204" pitchFamily="34" charset="-122"/>
                <a:ea typeface="微软雅黑" panose="020B0503020204020204" pitchFamily="34" charset="-122"/>
              </a:rPr>
              <a:t> </a:t>
            </a:r>
          </a:p>
          <a:p>
            <a:pPr marL="0" indent="0">
              <a:lnSpc>
                <a:spcPct val="90000"/>
              </a:lnSpc>
              <a:buNone/>
            </a:pPr>
            <a:r>
              <a:rPr lang="en-US" altLang="zh-CN" sz="2800" dirty="0">
                <a:latin typeface="微软雅黑" panose="020B0503020204020204" pitchFamily="34" charset="-122"/>
                <a:ea typeface="微软雅黑" panose="020B0503020204020204" pitchFamily="34" charset="-122"/>
              </a:rPr>
              <a:t>Step 2: </a:t>
            </a:r>
            <a:r>
              <a:rPr lang="zh-CN" altLang="en-US" sz="2800" dirty="0">
                <a:latin typeface="微软雅黑" panose="020B0503020204020204" pitchFamily="34" charset="-122"/>
                <a:ea typeface="微软雅黑" panose="020B0503020204020204" pitchFamily="34" charset="-122"/>
              </a:rPr>
              <a:t>若找到符合条件的行，则说明该进程可以结束，将其标记并将其所占有的资源释放，加到</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中。</a:t>
            </a:r>
            <a:endParaRPr lang="en-US" altLang="zh-CN" sz="2800" dirty="0">
              <a:latin typeface="微软雅黑" panose="020B0503020204020204" pitchFamily="34" charset="-122"/>
              <a:ea typeface="微软雅黑" panose="020B0503020204020204" pitchFamily="34" charset="-122"/>
            </a:endParaRPr>
          </a:p>
          <a:p>
            <a:pPr marL="0" indent="0">
              <a:lnSpc>
                <a:spcPct val="90000"/>
              </a:lnSpc>
              <a:buNone/>
            </a:pPr>
            <a:endParaRPr lang="en-US" altLang="zh-CN" sz="2800" dirty="0">
              <a:latin typeface="微软雅黑" panose="020B0503020204020204" pitchFamily="34" charset="-122"/>
              <a:ea typeface="微软雅黑" panose="020B0503020204020204" pitchFamily="34" charset="-122"/>
            </a:endParaRPr>
          </a:p>
          <a:p>
            <a:pPr marL="0" indent="0">
              <a:lnSpc>
                <a:spcPct val="90000"/>
              </a:lnSpc>
              <a:buNone/>
            </a:pPr>
            <a:r>
              <a:rPr lang="en-US" altLang="zh-CN" sz="2800" dirty="0">
                <a:latin typeface="微软雅黑" panose="020B0503020204020204" pitchFamily="34" charset="-122"/>
                <a:ea typeface="微软雅黑" panose="020B0503020204020204" pitchFamily="34" charset="-122"/>
              </a:rPr>
              <a:t>Step 3: </a:t>
            </a:r>
            <a:r>
              <a:rPr lang="zh-CN" altLang="en-US" sz="2800" dirty="0">
                <a:latin typeface="微软雅黑" panose="020B0503020204020204" pitchFamily="34" charset="-122"/>
                <a:ea typeface="微软雅黑" panose="020B0503020204020204" pitchFamily="34" charset="-122"/>
              </a:rPr>
              <a:t>重复步骤</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直到所有行都被标记</a:t>
            </a:r>
            <a:r>
              <a:rPr lang="en-US" altLang="zh-CN" sz="2800" dirty="0">
                <a:latin typeface="微软雅黑" panose="020B0503020204020204" pitchFamily="34" charset="-122"/>
                <a:ea typeface="微软雅黑" panose="020B0503020204020204" pitchFamily="34" charset="-122"/>
              </a:rPr>
              <a:t> == &gt; </a:t>
            </a:r>
            <a:r>
              <a:rPr lang="zh-CN" altLang="en-US" sz="2800" dirty="0">
                <a:latin typeface="微软雅黑" panose="020B0503020204020204" pitchFamily="34" charset="-122"/>
                <a:ea typeface="微软雅黑" panose="020B0503020204020204" pitchFamily="34" charset="-122"/>
              </a:rPr>
              <a:t>说明状态安全。</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9880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nvSpPr>
        <p:spPr bwMode="auto">
          <a:xfrm>
            <a:off x="8712994" y="64008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6DBF30D-9F50-4AF3-9E92-B9F500CCBCF1}" type="slidenum">
              <a:rPr lang="zh-CN" altLang="en-US" sz="1600">
                <a:ea typeface="宋体" panose="02010600030101010101" pitchFamily="2" charset="-122"/>
              </a:rPr>
              <a:pPr algn="r" eaLnBrk="1" hangingPunct="1"/>
              <a:t>52</a:t>
            </a:fld>
            <a:endParaRPr lang="zh-CN" altLang="en-US" sz="1600">
              <a:ea typeface="宋体" panose="02010600030101010101" pitchFamily="2" charset="-122"/>
            </a:endParaRPr>
          </a:p>
        </p:txBody>
      </p:sp>
      <p:sp>
        <p:nvSpPr>
          <p:cNvPr id="32771" name="Rectangle 2"/>
          <p:cNvSpPr>
            <a:spLocks noGrp="1" noChangeArrowheads="1"/>
          </p:cNvSpPr>
          <p:nvPr>
            <p:ph type="title" idx="4294967295"/>
          </p:nvPr>
        </p:nvSpPr>
        <p:spPr>
          <a:xfrm>
            <a:off x="378620" y="228600"/>
            <a:ext cx="8201025" cy="863600"/>
          </a:xfrm>
        </p:spPr>
        <p:txBody>
          <a:bodyPr/>
          <a:lstStyle/>
          <a:p>
            <a:pPr algn="ctr" eaLnBrk="1" hangingPunct="1"/>
            <a:r>
              <a:rPr lang="zh-CN" altLang="en-US" sz="3200" b="1" dirty="0">
                <a:latin typeface="微软雅黑" panose="020B0503020204020204" pitchFamily="34" charset="-122"/>
                <a:ea typeface="微软雅黑" panose="020B0503020204020204" pitchFamily="34" charset="-122"/>
              </a:rPr>
              <a:t>多个资源的银行家算法</a:t>
            </a:r>
            <a:endParaRPr lang="en-US" altLang="zh-CN" sz="3200" b="1" dirty="0">
              <a:latin typeface="微软雅黑" panose="020B0503020204020204" pitchFamily="34" charset="-122"/>
              <a:ea typeface="微软雅黑" panose="020B0503020204020204" pitchFamily="34" charset="-122"/>
            </a:endParaRPr>
          </a:p>
        </p:txBody>
      </p:sp>
      <p:sp>
        <p:nvSpPr>
          <p:cNvPr id="32772" name="Rectangle 3"/>
          <p:cNvSpPr>
            <a:spLocks noGrp="1" noChangeArrowheads="1"/>
          </p:cNvSpPr>
          <p:nvPr>
            <p:ph type="body" idx="4294967295"/>
          </p:nvPr>
        </p:nvSpPr>
        <p:spPr>
          <a:xfrm>
            <a:off x="470694" y="5627826"/>
            <a:ext cx="8458200" cy="579438"/>
          </a:xfrm>
        </p:spPr>
        <p:txBody>
          <a:bodyPr/>
          <a:lstStyle/>
          <a:p>
            <a:pPr algn="ctr" eaLnBrk="1" hangingPunct="1">
              <a:buFontTx/>
              <a:buNone/>
            </a:pPr>
            <a:r>
              <a:rPr lang="zh-CN" altLang="en-US" sz="2800" dirty="0">
                <a:latin typeface="微软雅黑" panose="020B0503020204020204" pitchFamily="34" charset="-122"/>
                <a:ea typeface="微软雅黑" panose="020B0503020204020204" pitchFamily="34" charset="-122"/>
              </a:rPr>
              <a:t>一个例子</a:t>
            </a:r>
            <a:endParaRPr lang="en-US" altLang="zh-CN" sz="2800" dirty="0">
              <a:latin typeface="微软雅黑" panose="020B0503020204020204" pitchFamily="34" charset="-122"/>
              <a:ea typeface="微软雅黑" panose="020B0503020204020204" pitchFamily="34" charset="-122"/>
            </a:endParaRPr>
          </a:p>
        </p:txBody>
      </p:sp>
      <p:pic>
        <p:nvPicPr>
          <p:cNvPr id="32773" name="Picture 4" descr="C:\B\b4\JPG\foo\3-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557" y="1616075"/>
            <a:ext cx="6946900"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2819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nvSpPr>
        <p:spPr bwMode="auto">
          <a:xfrm>
            <a:off x="8712994" y="64008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6DBF30D-9F50-4AF3-9E92-B9F500CCBCF1}" type="slidenum">
              <a:rPr lang="zh-CN" altLang="en-US" sz="1600">
                <a:ea typeface="宋体" panose="02010600030101010101" pitchFamily="2" charset="-122"/>
              </a:rPr>
              <a:pPr algn="r" eaLnBrk="1" hangingPunct="1"/>
              <a:t>53</a:t>
            </a:fld>
            <a:endParaRPr lang="zh-CN" altLang="en-US" sz="1600">
              <a:ea typeface="宋体" panose="02010600030101010101" pitchFamily="2" charset="-122"/>
            </a:endParaRPr>
          </a:p>
        </p:txBody>
      </p:sp>
      <p:sp>
        <p:nvSpPr>
          <p:cNvPr id="32771" name="Rectangle 2"/>
          <p:cNvSpPr>
            <a:spLocks noGrp="1" noChangeArrowheads="1"/>
          </p:cNvSpPr>
          <p:nvPr>
            <p:ph type="title" idx="4294967295"/>
          </p:nvPr>
        </p:nvSpPr>
        <p:spPr>
          <a:xfrm>
            <a:off x="378620" y="228600"/>
            <a:ext cx="8201025" cy="86360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银行家算法小结</a:t>
            </a:r>
            <a:endParaRPr lang="en-US" altLang="zh-CN" sz="3800" b="1" dirty="0">
              <a:latin typeface="微软雅黑" panose="020B0503020204020204" pitchFamily="34" charset="-122"/>
              <a:ea typeface="微软雅黑" panose="020B0503020204020204" pitchFamily="34" charset="-122"/>
            </a:endParaRPr>
          </a:p>
        </p:txBody>
      </p:sp>
      <p:sp>
        <p:nvSpPr>
          <p:cNvPr id="32772" name="Rectangle 3"/>
          <p:cNvSpPr>
            <a:spLocks noGrp="1" noChangeArrowheads="1"/>
          </p:cNvSpPr>
          <p:nvPr>
            <p:ph type="body" idx="4294967295"/>
          </p:nvPr>
        </p:nvSpPr>
        <p:spPr>
          <a:xfrm>
            <a:off x="532606" y="1246747"/>
            <a:ext cx="7893051" cy="5154053"/>
          </a:xfrm>
        </p:spPr>
        <p:txBody>
          <a:bodyPr>
            <a:normAutofit/>
          </a:bodyPr>
          <a:lstStyle/>
          <a:p>
            <a:pPr algn="just" eaLnBrk="1" hangingPunct="1">
              <a:buFont typeface="Wingdings" panose="05000000000000000000" pitchFamily="2" charset="2"/>
              <a:buChar char="l"/>
            </a:pPr>
            <a:r>
              <a:rPr lang="zh-CN" altLang="en-US" sz="3600" b="1" dirty="0">
                <a:latin typeface="微软雅黑" panose="020B0503020204020204" pitchFamily="34" charset="-122"/>
                <a:ea typeface="微软雅黑" panose="020B0503020204020204" pitchFamily="34" charset="-122"/>
              </a:rPr>
              <a:t>理论上</a:t>
            </a:r>
            <a:r>
              <a:rPr lang="en-US" altLang="zh-CN" sz="3600" b="1" dirty="0">
                <a:latin typeface="微软雅黑" panose="020B0503020204020204" pitchFamily="34" charset="-122"/>
                <a:ea typeface="微软雅黑" panose="020B0503020204020204" pitchFamily="34" charset="-122"/>
              </a:rPr>
              <a:t>: </a:t>
            </a:r>
            <a:r>
              <a:rPr lang="zh-CN" altLang="en-US" sz="3600" b="1" dirty="0">
                <a:latin typeface="微软雅黑" panose="020B0503020204020204" pitchFamily="34" charset="-122"/>
                <a:ea typeface="微软雅黑" panose="020B0503020204020204" pitchFamily="34" charset="-122"/>
              </a:rPr>
              <a:t>完美</a:t>
            </a:r>
            <a:r>
              <a:rPr lang="en-US" altLang="zh-CN" sz="3600" dirty="0">
                <a:latin typeface="微软雅黑" panose="020B0503020204020204" pitchFamily="34" charset="-122"/>
                <a:ea typeface="微软雅黑" panose="020B0503020204020204" pitchFamily="34" charset="-122"/>
              </a:rPr>
              <a:t>.</a:t>
            </a:r>
          </a:p>
          <a:p>
            <a:pPr algn="just" eaLnBrk="1" hangingPunct="1">
              <a:buFontTx/>
              <a:buNone/>
            </a:pPr>
            <a:endParaRPr lang="en-US" altLang="zh-CN" sz="3600" dirty="0">
              <a:latin typeface="微软雅黑" panose="020B0503020204020204" pitchFamily="34" charset="-122"/>
              <a:ea typeface="微软雅黑" panose="020B0503020204020204" pitchFamily="34" charset="-122"/>
            </a:endParaRPr>
          </a:p>
          <a:p>
            <a:pPr algn="just" eaLnBrk="1" hangingPunct="1">
              <a:buFont typeface="Wingdings" panose="05000000000000000000" pitchFamily="2" charset="2"/>
              <a:buChar char="l"/>
            </a:pPr>
            <a:r>
              <a:rPr lang="zh-CN" altLang="en-US" sz="3600" b="1" dirty="0">
                <a:latin typeface="微软雅黑" panose="020B0503020204020204" pitchFamily="34" charset="-122"/>
                <a:ea typeface="微软雅黑" panose="020B0503020204020204" pitchFamily="34" charset="-122"/>
              </a:rPr>
              <a:t>实际上</a:t>
            </a:r>
            <a:r>
              <a:rPr lang="en-US" altLang="zh-CN" sz="3600" b="1"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不实用，因为进程很难预知所需的资源。</a:t>
            </a:r>
            <a:endParaRPr lang="en-US" altLang="zh-CN" sz="3600" dirty="0">
              <a:latin typeface="微软雅黑" panose="020B0503020204020204" pitchFamily="34" charset="-122"/>
              <a:ea typeface="微软雅黑" panose="020B0503020204020204" pitchFamily="34" charset="-122"/>
            </a:endParaRPr>
          </a:p>
          <a:p>
            <a:pPr algn="just" eaLnBrk="1" hangingPunct="1">
              <a:buFont typeface="Wingdings" panose="05000000000000000000" pitchFamily="2" charset="2"/>
              <a:buChar char="l"/>
            </a:pPr>
            <a:endParaRPr lang="en-US" altLang="zh-CN" sz="3600" dirty="0">
              <a:latin typeface="微软雅黑" panose="020B0503020204020204" pitchFamily="34" charset="-122"/>
              <a:ea typeface="微软雅黑" panose="020B0503020204020204" pitchFamily="34" charset="-122"/>
            </a:endParaRPr>
          </a:p>
          <a:p>
            <a:pPr algn="just" eaLnBrk="1" hangingPunct="1">
              <a:buFont typeface="Wingdings" panose="05000000000000000000" pitchFamily="2" charset="2"/>
              <a:buChar char="l"/>
            </a:pPr>
            <a:r>
              <a:rPr lang="zh-CN" altLang="en-US" sz="3600" dirty="0">
                <a:latin typeface="微软雅黑" panose="020B0503020204020204" pitchFamily="34" charset="-122"/>
                <a:ea typeface="微软雅黑" panose="020B0503020204020204" pitchFamily="34" charset="-122"/>
              </a:rPr>
              <a:t>因此，在实际中，只有少量特殊系统才会使用银行家算法来避免死锁。</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877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DB09D109-AF90-4098-8EC7-CB2B8ED59D6D}" type="slidenum">
              <a:rPr lang="zh-CN" altLang="en-US" sz="1400">
                <a:ea typeface="宋体" panose="02010600030101010101" pitchFamily="2" charset="-122"/>
              </a:rPr>
              <a:pPr algn="r" eaLnBrk="1" hangingPunct="1"/>
              <a:t>54</a:t>
            </a:fld>
            <a:endParaRPr lang="zh-CN" altLang="en-US" sz="1400">
              <a:ea typeface="宋体" panose="02010600030101010101" pitchFamily="2" charset="-122"/>
            </a:endParaRPr>
          </a:p>
        </p:txBody>
      </p:sp>
      <p:sp>
        <p:nvSpPr>
          <p:cNvPr id="14339" name="Rectangle 2"/>
          <p:cNvSpPr>
            <a:spLocks noGrp="1" noChangeArrowheads="1"/>
          </p:cNvSpPr>
          <p:nvPr>
            <p:ph type="title" idx="4294967295"/>
          </p:nvPr>
        </p:nvSpPr>
        <p:spPr>
          <a:xfrm>
            <a:off x="0" y="122365"/>
            <a:ext cx="9145588" cy="1219074"/>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使用位图的存储管理</a:t>
            </a:r>
            <a:endParaRPr lang="en-US" altLang="zh-CN" sz="3800" b="1" dirty="0">
              <a:latin typeface="微软雅黑" panose="020B0503020204020204" pitchFamily="34" charset="-122"/>
              <a:ea typeface="微软雅黑" panose="020B0503020204020204" pitchFamily="34" charset="-122"/>
            </a:endParaRPr>
          </a:p>
        </p:txBody>
      </p:sp>
      <p:sp>
        <p:nvSpPr>
          <p:cNvPr id="14340" name="Rectangle 3"/>
          <p:cNvSpPr>
            <a:spLocks noGrp="1" noChangeArrowheads="1"/>
          </p:cNvSpPr>
          <p:nvPr>
            <p:ph type="body" idx="4294967295"/>
          </p:nvPr>
        </p:nvSpPr>
        <p:spPr>
          <a:xfrm>
            <a:off x="238920" y="1341438"/>
            <a:ext cx="8640763" cy="5313362"/>
          </a:xfrm>
        </p:spPr>
        <p:txBody>
          <a:bodyPr/>
          <a:lstStyle/>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位图的不足</a:t>
            </a:r>
            <a:r>
              <a:rPr lang="en-US"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查找位图中指定长度的连续</a:t>
            </a:r>
            <a:r>
              <a:rPr lang="en-US" altLang="zh-CN" sz="2800" dirty="0">
                <a:latin typeface="微软雅黑" panose="020B0503020204020204" pitchFamily="34" charset="-122"/>
                <a:ea typeface="微软雅黑" panose="020B0503020204020204" pitchFamily="34" charset="-122"/>
              </a:rPr>
              <a:t>0</a:t>
            </a:r>
            <a:r>
              <a:rPr lang="zh-CN" altLang="en-US" sz="2800" dirty="0">
                <a:latin typeface="微软雅黑" panose="020B0503020204020204" pitchFamily="34" charset="-122"/>
                <a:ea typeface="微软雅黑" panose="020B0503020204020204" pitchFamily="34" charset="-122"/>
              </a:rPr>
              <a:t>串是十分耗时的操作</a:t>
            </a:r>
            <a:r>
              <a:rPr lang="en-US" sz="2800" dirty="0">
                <a:latin typeface="微软雅黑" panose="020B0503020204020204" pitchFamily="34" charset="-122"/>
                <a:ea typeface="微软雅黑" panose="020B0503020204020204" pitchFamily="34" charset="-122"/>
              </a:rPr>
              <a:t>.</a:t>
            </a:r>
          </a:p>
        </p:txBody>
      </p:sp>
      <p:pic>
        <p:nvPicPr>
          <p:cNvPr id="5" name="Picture 4" descr="4-7">
            <a:extLst>
              <a:ext uri="{FF2B5EF4-FFF2-40B4-BE49-F238E27FC236}">
                <a16:creationId xmlns:a16="http://schemas.microsoft.com/office/drawing/2014/main" id="{642F28F3-8718-409B-B0C2-1EA3FEC934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8056" y="2186690"/>
            <a:ext cx="6069012"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EDB336EA-7CB6-4F15-814C-B4685A26B370}"/>
              </a:ext>
            </a:extLst>
          </p:cNvPr>
          <p:cNvSpPr txBox="1">
            <a:spLocks noChangeArrowheads="1"/>
          </p:cNvSpPr>
          <p:nvPr/>
        </p:nvSpPr>
        <p:spPr>
          <a:xfrm>
            <a:off x="1107283" y="4753312"/>
            <a:ext cx="7772400" cy="2050320"/>
          </a:xfrm>
          <a:prstGeom prst="rect">
            <a:avLst/>
          </a:prstGeom>
        </p:spPr>
        <p:txBody>
          <a:bodyPr vert="horz" lIns="91440" tIns="45720" rIns="91440" bIns="45720" rtlCol="0">
            <a:no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 一段有</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个进程和</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个空闲区的内存</a:t>
            </a:r>
            <a:endParaRPr lang="en-US" sz="22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刻度表示内存分配单元</a:t>
            </a:r>
            <a:endParaRPr lang="en-US" sz="22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阴影区域表示空闲（在位图中用</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表示）</a:t>
            </a:r>
            <a:endParaRPr lang="en-US" sz="2200" dirty="0">
              <a:latin typeface="微软雅黑" panose="020B0503020204020204" pitchFamily="34" charset="-122"/>
              <a:ea typeface="微软雅黑" panose="020B0503020204020204" pitchFamily="34" charset="-122"/>
            </a:endParaRPr>
          </a:p>
          <a:p>
            <a:pPr marL="0" indent="0">
              <a:buNone/>
            </a:pPr>
            <a:r>
              <a:rPr lang="en-US" sz="2200" dirty="0">
                <a:latin typeface="微软雅黑" panose="020B0503020204020204" pitchFamily="34" charset="-122"/>
                <a:ea typeface="微软雅黑" panose="020B0503020204020204" pitchFamily="34" charset="-122"/>
              </a:rPr>
              <a:t>(b) </a:t>
            </a:r>
            <a:r>
              <a:rPr lang="zh-CN" altLang="en-US" sz="2200" dirty="0">
                <a:latin typeface="微软雅黑" panose="020B0503020204020204" pitchFamily="34" charset="-122"/>
                <a:ea typeface="微软雅黑" panose="020B0503020204020204" pitchFamily="34" charset="-122"/>
              </a:rPr>
              <a:t>对应的位图</a:t>
            </a:r>
            <a:endParaRPr lang="en-US" sz="2200" dirty="0">
              <a:latin typeface="微软雅黑" panose="020B0503020204020204" pitchFamily="34" charset="-122"/>
              <a:ea typeface="微软雅黑" panose="020B0503020204020204" pitchFamily="34" charset="-122"/>
            </a:endParaRPr>
          </a:p>
          <a:p>
            <a:pPr marL="0" indent="0">
              <a:buNone/>
            </a:pPr>
            <a:r>
              <a:rPr lang="en-US" sz="2200" dirty="0">
                <a:latin typeface="微软雅黑" panose="020B0503020204020204" pitchFamily="34" charset="-122"/>
                <a:ea typeface="微软雅黑" panose="020B0503020204020204" pitchFamily="34" charset="-122"/>
              </a:rPr>
              <a:t>(c) </a:t>
            </a:r>
            <a:r>
              <a:rPr lang="zh-CN" altLang="en-US" sz="2200" dirty="0">
                <a:latin typeface="微软雅黑" panose="020B0503020204020204" pitchFamily="34" charset="-122"/>
                <a:ea typeface="微软雅黑" panose="020B0503020204020204" pitchFamily="34" charset="-122"/>
              </a:rPr>
              <a:t>用空闲区链表表示的同样的信息</a:t>
            </a:r>
            <a:endParaRPr lang="en-US"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0964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A4A374FA-00B9-4CEC-A264-6C8AB459F1EE}" type="slidenum">
              <a:rPr lang="zh-CN" altLang="en-US" sz="1400">
                <a:ea typeface="宋体" panose="02010600030101010101" pitchFamily="2" charset="-122"/>
              </a:rPr>
              <a:pPr algn="r" eaLnBrk="1" hangingPunct="1"/>
              <a:t>55</a:t>
            </a:fld>
            <a:endParaRPr lang="zh-CN" altLang="en-US" sz="1400">
              <a:ea typeface="宋体" panose="02010600030101010101" pitchFamily="2" charset="-122"/>
            </a:endParaRPr>
          </a:p>
        </p:txBody>
      </p:sp>
      <p:sp>
        <p:nvSpPr>
          <p:cNvPr id="16387" name="Rectangle 2"/>
          <p:cNvSpPr>
            <a:spLocks noGrp="1" noChangeArrowheads="1"/>
          </p:cNvSpPr>
          <p:nvPr>
            <p:ph type="title" idx="4294967295"/>
          </p:nvPr>
        </p:nvSpPr>
        <p:spPr>
          <a:xfrm>
            <a:off x="794" y="0"/>
            <a:ext cx="9144000" cy="114300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使用链表的存储管理</a:t>
            </a:r>
            <a:endParaRPr lang="en-US" altLang="zh-CN" sz="3800" b="1" dirty="0">
              <a:latin typeface="微软雅黑" panose="020B0503020204020204" pitchFamily="34" charset="-122"/>
              <a:ea typeface="微软雅黑" panose="020B0503020204020204" pitchFamily="34" charset="-122"/>
            </a:endParaRPr>
          </a:p>
        </p:txBody>
      </p:sp>
      <p:sp>
        <p:nvSpPr>
          <p:cNvPr id="16388" name="Rectangle 3"/>
          <p:cNvSpPr>
            <a:spLocks noGrp="1" noChangeArrowheads="1"/>
          </p:cNvSpPr>
          <p:nvPr>
            <p:ph type="body" idx="4294967295"/>
          </p:nvPr>
        </p:nvSpPr>
        <p:spPr>
          <a:xfrm>
            <a:off x="53795" y="1124835"/>
            <a:ext cx="8763000" cy="762000"/>
          </a:xfrm>
        </p:spPr>
        <p:txBody>
          <a:bodyPr>
            <a:normAutofit/>
          </a:bodyPr>
          <a:lstStyle/>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结束进程</a:t>
            </a:r>
            <a:r>
              <a:rPr lang="en-US" altLang="zh-CN" sz="2800" dirty="0">
                <a:latin typeface="微软雅黑" panose="020B0503020204020204" pitchFamily="34" charset="-122"/>
                <a:ea typeface="微软雅黑" panose="020B0503020204020204" pitchFamily="34" charset="-122"/>
              </a:rPr>
              <a:t>X</a:t>
            </a:r>
            <a:r>
              <a:rPr lang="zh-CN" altLang="en-US" sz="2800" dirty="0">
                <a:latin typeface="微软雅黑" panose="020B0503020204020204" pitchFamily="34" charset="-122"/>
                <a:ea typeface="微软雅黑" panose="020B0503020204020204" pitchFamily="34" charset="-122"/>
              </a:rPr>
              <a:t>时与相邻区域的四种组合</a:t>
            </a:r>
            <a:endParaRPr lang="en-US" altLang="zh-CN" sz="2800" dirty="0">
              <a:latin typeface="微软雅黑" panose="020B0503020204020204" pitchFamily="34" charset="-122"/>
              <a:ea typeface="微软雅黑" panose="020B0503020204020204" pitchFamily="34" charset="-122"/>
            </a:endParaRPr>
          </a:p>
        </p:txBody>
      </p:sp>
      <p:pic>
        <p:nvPicPr>
          <p:cNvPr id="16389" name="Picture 4" descr="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369" y="1671722"/>
            <a:ext cx="5852263" cy="240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862C0B8-4B99-48CD-8AB5-144ED4BA5B61}"/>
              </a:ext>
            </a:extLst>
          </p:cNvPr>
          <p:cNvSpPr/>
          <p:nvPr/>
        </p:nvSpPr>
        <p:spPr>
          <a:xfrm>
            <a:off x="153254" y="4247034"/>
            <a:ext cx="8839079" cy="1815882"/>
          </a:xfrm>
          <a:prstGeom prst="rect">
            <a:avLst/>
          </a:prstGeom>
        </p:spPr>
        <p:txBody>
          <a:bodyPr wrap="square">
            <a:spAutoFit/>
          </a:bodyPr>
          <a:lstStyle/>
          <a:p>
            <a:pPr>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四种用于存储管理的算法</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a:t>
            </a:r>
          </a:p>
          <a:p>
            <a:pPr>
              <a:buFont typeface="Wingdings" panose="05000000000000000000" pitchFamily="2" charset="2"/>
              <a:buChar char="ü"/>
            </a:pPr>
            <a:r>
              <a:rPr lang="zh-CN" altLang="en-US" sz="2100" b="1" dirty="0">
                <a:latin typeface="微软雅黑" panose="020B0503020204020204" pitchFamily="34" charset="-122"/>
                <a:ea typeface="微软雅黑" panose="020B0503020204020204" pitchFamily="34" charset="-122"/>
                <a:cs typeface="Times New Roman" panose="02020603050405020304" pitchFamily="18" charset="0"/>
              </a:rPr>
              <a:t>首次适配</a:t>
            </a:r>
            <a:r>
              <a:rPr lang="en-US" altLang="zh-CN" sz="21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100" dirty="0">
                <a:latin typeface="微软雅黑" panose="020B0503020204020204" pitchFamily="34" charset="-122"/>
                <a:ea typeface="微软雅黑" panose="020B0503020204020204" pitchFamily="34" charset="-122"/>
                <a:cs typeface="Times New Roman" panose="02020603050405020304" pitchFamily="18" charset="0"/>
              </a:rPr>
              <a:t>从头搜索直到找到一个足够大的空闲区。</a:t>
            </a:r>
            <a:endParaRPr lang="en-US" altLang="zh-CN" sz="21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Wingdings" panose="05000000000000000000" pitchFamily="2" charset="2"/>
              <a:buChar char="ü"/>
            </a:pPr>
            <a:r>
              <a:rPr lang="zh-CN" altLang="en-US" sz="2100" b="1" dirty="0">
                <a:latin typeface="微软雅黑" panose="020B0503020204020204" pitchFamily="34" charset="-122"/>
                <a:ea typeface="微软雅黑" panose="020B0503020204020204" pitchFamily="34" charset="-122"/>
                <a:cs typeface="Times New Roman" panose="02020603050405020304" pitchFamily="18" charset="0"/>
              </a:rPr>
              <a:t>下次适配</a:t>
            </a:r>
            <a:r>
              <a:rPr lang="en-US" altLang="zh-CN" sz="21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100" dirty="0">
                <a:latin typeface="微软雅黑" panose="020B0503020204020204" pitchFamily="34" charset="-122"/>
                <a:ea typeface="微软雅黑" panose="020B0503020204020204" pitchFamily="34" charset="-122"/>
                <a:cs typeface="Times New Roman" panose="02020603050405020304" pitchFamily="18" charset="0"/>
              </a:rPr>
              <a:t>从上次搜索结束的位置开始搜索直到找到一个足够大的空闲区。</a:t>
            </a:r>
            <a:endParaRPr lang="en-US" altLang="zh-CN" sz="21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Wingdings" panose="05000000000000000000" pitchFamily="2" charset="2"/>
              <a:buChar char="ü"/>
            </a:pPr>
            <a:r>
              <a:rPr lang="zh-CN" altLang="en-US" sz="2100" b="1" dirty="0">
                <a:latin typeface="微软雅黑" panose="020B0503020204020204" pitchFamily="34" charset="-122"/>
                <a:ea typeface="微软雅黑" panose="020B0503020204020204" pitchFamily="34" charset="-122"/>
                <a:cs typeface="Times New Roman" panose="02020603050405020304" pitchFamily="18" charset="0"/>
              </a:rPr>
              <a:t>最佳适配</a:t>
            </a:r>
            <a:r>
              <a:rPr lang="en-US" altLang="zh-CN" sz="21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100" dirty="0">
                <a:latin typeface="微软雅黑" panose="020B0503020204020204" pitchFamily="34" charset="-122"/>
                <a:ea typeface="微软雅黑" panose="020B0503020204020204" pitchFamily="34" charset="-122"/>
                <a:cs typeface="Times New Roman" panose="02020603050405020304" pitchFamily="18" charset="0"/>
              </a:rPr>
              <a:t>搜索整个链表以找到最小的足够大的空闲区。</a:t>
            </a:r>
            <a:endParaRPr lang="en-US" altLang="zh-CN" sz="21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Wingdings" panose="05000000000000000000" pitchFamily="2" charset="2"/>
              <a:buChar char="ü"/>
            </a:pPr>
            <a:r>
              <a:rPr lang="zh-CN" altLang="en-US" sz="2100" b="1" dirty="0">
                <a:latin typeface="微软雅黑" panose="020B0503020204020204" pitchFamily="34" charset="-122"/>
                <a:ea typeface="微软雅黑" panose="020B0503020204020204" pitchFamily="34" charset="-122"/>
                <a:cs typeface="Times New Roman" panose="02020603050405020304" pitchFamily="18" charset="0"/>
              </a:rPr>
              <a:t>最差适配</a:t>
            </a:r>
            <a:r>
              <a:rPr lang="en-US" altLang="zh-CN" sz="21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100" dirty="0">
                <a:latin typeface="微软雅黑" panose="020B0503020204020204" pitchFamily="34" charset="-122"/>
                <a:ea typeface="微软雅黑" panose="020B0503020204020204" pitchFamily="34" charset="-122"/>
                <a:cs typeface="Times New Roman" panose="02020603050405020304" pitchFamily="18" charset="0"/>
              </a:rPr>
              <a:t>搜索整个链表以找到最大的空闲区。</a:t>
            </a:r>
            <a:endParaRPr lang="en-US" altLang="zh-CN" sz="2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72035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BE134B97-1598-41EF-928A-73628B50652E}" type="slidenum">
              <a:rPr lang="zh-CN" altLang="en-US" sz="1400">
                <a:ea typeface="宋体" panose="02010600030101010101" pitchFamily="2" charset="-122"/>
              </a:rPr>
              <a:pPr algn="r" eaLnBrk="1" hangingPunct="1"/>
              <a:t>56</a:t>
            </a:fld>
            <a:endParaRPr lang="zh-CN" altLang="en-US" sz="1400">
              <a:ea typeface="宋体" panose="02010600030101010101" pitchFamily="2" charset="-122"/>
            </a:endParaRPr>
          </a:p>
        </p:txBody>
      </p:sp>
      <p:sp>
        <p:nvSpPr>
          <p:cNvPr id="17411" name="Rectangle 2"/>
          <p:cNvSpPr>
            <a:spLocks noGrp="1" noChangeArrowheads="1"/>
          </p:cNvSpPr>
          <p:nvPr>
            <p:ph type="title" idx="4294967295"/>
          </p:nvPr>
        </p:nvSpPr>
        <p:spPr>
          <a:xfrm>
            <a:off x="615266" y="122364"/>
            <a:ext cx="7888070" cy="949831"/>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虚拟内存</a:t>
            </a:r>
            <a:endParaRPr lang="en-US" altLang="zh-CN" sz="3800" b="1" dirty="0">
              <a:latin typeface="微软雅黑" panose="020B0503020204020204" pitchFamily="34" charset="-122"/>
              <a:ea typeface="微软雅黑" panose="020B0503020204020204" pitchFamily="34" charset="-122"/>
            </a:endParaRPr>
          </a:p>
        </p:txBody>
      </p:sp>
      <p:sp>
        <p:nvSpPr>
          <p:cNvPr id="17412" name="Rectangle 3"/>
          <p:cNvSpPr>
            <a:spLocks noGrp="1" noChangeArrowheads="1"/>
          </p:cNvSpPr>
          <p:nvPr>
            <p:ph type="body" idx="4294967295"/>
          </p:nvPr>
        </p:nvSpPr>
        <p:spPr>
          <a:xfrm>
            <a:off x="238919" y="1174750"/>
            <a:ext cx="8640763" cy="5264150"/>
          </a:xfrm>
        </p:spPr>
        <p:txBody>
          <a:bodyPr>
            <a:normAutofit/>
          </a:bodyPr>
          <a:lstStyle/>
          <a:p>
            <a:pPr eaLnBrk="1" hangingPunct="1">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 问题：整个程序所需的内存远大于内存空间</a:t>
            </a:r>
            <a:endParaRPr lang="en-US" altLang="zh-CN" sz="2800" dirty="0">
              <a:latin typeface="微软雅黑" panose="020B0503020204020204" pitchFamily="34" charset="-122"/>
              <a:ea typeface="微软雅黑" panose="020B0503020204020204" pitchFamily="34" charset="-122"/>
            </a:endParaRPr>
          </a:p>
          <a:p>
            <a:pPr eaLnBrk="1" hangingPunct="1">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 解决方案: </a:t>
            </a:r>
          </a:p>
          <a:p>
            <a:pPr lvl="1" eaLnBrk="1" hangingPunct="1">
              <a:lnSpc>
                <a:spcPct val="100000"/>
              </a:lnSpc>
              <a:buFont typeface="Wingdings" panose="05000000000000000000" pitchFamily="2" charset="2"/>
              <a:buChar char="ü"/>
            </a:pPr>
            <a:r>
              <a:rPr lang="zh-CN" altLang="en-US" sz="2800" dirty="0">
                <a:solidFill>
                  <a:srgbClr val="FF0000"/>
                </a:solidFill>
                <a:latin typeface="微软雅黑" panose="020B0503020204020204" pitchFamily="34" charset="-122"/>
                <a:ea typeface="微软雅黑" panose="020B0503020204020204" pitchFamily="34" charset="-122"/>
              </a:rPr>
              <a:t>程序员</a:t>
            </a:r>
            <a:r>
              <a:rPr lang="zh-CN" altLang="en-US" sz="2800" dirty="0">
                <a:latin typeface="微软雅黑" panose="020B0503020204020204" pitchFamily="34" charset="-122"/>
                <a:ea typeface="微软雅黑" panose="020B0503020204020204" pitchFamily="34" charset="-122"/>
              </a:rPr>
              <a:t>把程序划分成多个片段，称为 </a:t>
            </a:r>
            <a:r>
              <a:rPr lang="zh-CN" altLang="en-US" sz="2800" b="1" dirty="0">
                <a:latin typeface="微软雅黑" panose="020B0503020204020204" pitchFamily="34" charset="-122"/>
                <a:ea typeface="微软雅黑" panose="020B0503020204020204" pitchFamily="34" charset="-122"/>
              </a:rPr>
              <a:t>覆盖</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但覆盖系统非常复杂</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人工操作。</a:t>
            </a:r>
          </a:p>
          <a:p>
            <a:pPr lvl="1" eaLnBrk="1" hangingPunct="1">
              <a:lnSpc>
                <a:spcPct val="100000"/>
              </a:lnSpc>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rPr>
              <a:t>虚拟内存</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操作系统仅保留当前正使用内存的程序的一部分程序，全部工作交给计算机去做。</a:t>
            </a:r>
          </a:p>
          <a:p>
            <a:pPr eaLnBrk="1" hangingPunct="1">
              <a:lnSpc>
                <a:spcPct val="1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分页</a:t>
            </a:r>
            <a:r>
              <a:rPr lang="zh-CN" altLang="en-US" sz="2800" dirty="0">
                <a:latin typeface="微软雅黑" panose="020B0503020204020204" pitchFamily="34" charset="-122"/>
                <a:ea typeface="微软雅黑" panose="020B0503020204020204" pitchFamily="34" charset="-122"/>
              </a:rPr>
              <a:t> 实现虚拟内存的一种技术。</a:t>
            </a:r>
          </a:p>
          <a:p>
            <a:pPr eaLnBrk="1" hangingPunct="1">
              <a:lnSpc>
                <a:spcPct val="1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虚拟地址 </a:t>
            </a:r>
            <a:r>
              <a:rPr lang="zh-CN" altLang="en-US" sz="2800" dirty="0">
                <a:latin typeface="微软雅黑" panose="020B0503020204020204" pitchFamily="34" charset="-122"/>
                <a:ea typeface="微软雅黑" panose="020B0503020204020204" pitchFamily="34" charset="-122"/>
              </a:rPr>
              <a:t>是一个由程序生成的地址</a:t>
            </a:r>
          </a:p>
          <a:p>
            <a:pPr eaLnBrk="1" hangingPunct="1">
              <a:lnSpc>
                <a:spcPct val="1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MMU</a:t>
            </a:r>
            <a:r>
              <a:rPr lang="zh-CN" altLang="en-US" sz="2800" dirty="0">
                <a:latin typeface="微软雅黑" panose="020B0503020204020204" pitchFamily="34" charset="-122"/>
                <a:ea typeface="微软雅黑" panose="020B0503020204020204" pitchFamily="34" charset="-122"/>
              </a:rPr>
              <a:t>  (内存管理单元) 把虚拟地址映射成物理地址</a:t>
            </a:r>
          </a:p>
        </p:txBody>
      </p:sp>
    </p:spTree>
    <p:extLst>
      <p:ext uri="{BB962C8B-B14F-4D97-AF65-F5344CB8AC3E}">
        <p14:creationId xmlns:p14="http://schemas.microsoft.com/office/powerpoint/2010/main" val="874273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CD662551-E58A-48E8-8D1E-2DE574D131ED}" type="slidenum">
              <a:rPr lang="zh-CN" altLang="en-US" sz="1400">
                <a:ea typeface="宋体" panose="02010600030101010101" pitchFamily="2" charset="-122"/>
              </a:rPr>
              <a:pPr algn="r" eaLnBrk="1" hangingPunct="1"/>
              <a:t>57</a:t>
            </a:fld>
            <a:endParaRPr lang="zh-CN" altLang="en-US" sz="1400">
              <a:ea typeface="宋体" panose="02010600030101010101" pitchFamily="2" charset="-122"/>
            </a:endParaRPr>
          </a:p>
        </p:txBody>
      </p:sp>
      <p:sp>
        <p:nvSpPr>
          <p:cNvPr id="18435" name="Rectangle 2"/>
          <p:cNvSpPr>
            <a:spLocks noGrp="1" noChangeArrowheads="1"/>
          </p:cNvSpPr>
          <p:nvPr>
            <p:ph type="title" idx="4294967295"/>
          </p:nvPr>
        </p:nvSpPr>
        <p:spPr>
          <a:xfrm>
            <a:off x="647124" y="112714"/>
            <a:ext cx="7888070" cy="1117275"/>
          </a:xfrm>
        </p:spPr>
        <p:txBody>
          <a:bodyPr>
            <a:normAutofit/>
          </a:bodyPr>
          <a:lstStyle/>
          <a:p>
            <a:pPr algn="ctr" eaLnBrk="1" hangingPunct="1"/>
            <a:r>
              <a:rPr lang="en-US" altLang="zh-CN" sz="3800" b="1" dirty="0">
                <a:ea typeface="宋体" panose="02010600030101010101" pitchFamily="2" charset="-122"/>
              </a:rPr>
              <a:t>MMU</a:t>
            </a:r>
          </a:p>
        </p:txBody>
      </p:sp>
      <p:sp>
        <p:nvSpPr>
          <p:cNvPr id="18436" name="Rectangle 3"/>
          <p:cNvSpPr>
            <a:spLocks noGrp="1" noChangeArrowheads="1"/>
          </p:cNvSpPr>
          <p:nvPr>
            <p:ph type="body" idx="4294967295"/>
          </p:nvPr>
        </p:nvSpPr>
        <p:spPr>
          <a:xfrm>
            <a:off x="762794" y="5715000"/>
            <a:ext cx="7772400" cy="762000"/>
          </a:xfrm>
        </p:spPr>
        <p:txBody>
          <a:bodyPr>
            <a:normAutofit/>
          </a:bodyPr>
          <a:lstStyle/>
          <a:p>
            <a:pPr algn="ctr" eaLnBrk="1" hangingPunct="1">
              <a:buFontTx/>
              <a:buNone/>
            </a:pPr>
            <a:r>
              <a:rPr lang="en-US" altLang="zh-CN" sz="2800" dirty="0">
                <a:ea typeface="宋体" panose="02010600030101010101" pitchFamily="2" charset="-122"/>
              </a:rPr>
              <a:t>MMU</a:t>
            </a:r>
            <a:r>
              <a:rPr lang="zh-CN" altLang="en-US" sz="2800" dirty="0">
                <a:ea typeface="宋体" panose="02010600030101010101" pitchFamily="2" charset="-122"/>
              </a:rPr>
              <a:t>的位置与功能</a:t>
            </a:r>
            <a:endParaRPr lang="en-US" altLang="zh-CN" sz="2800" dirty="0">
              <a:ea typeface="宋体" panose="02010600030101010101" pitchFamily="2" charset="-122"/>
            </a:endParaRPr>
          </a:p>
        </p:txBody>
      </p:sp>
      <p:pic>
        <p:nvPicPr>
          <p:cNvPr id="18437" name="Picture 4" descr="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483" y="1521585"/>
            <a:ext cx="6105525"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6378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161CBF96-E967-4CF2-B34C-0CCFDA766C1B}" type="slidenum">
              <a:rPr lang="zh-CN" altLang="en-US" sz="1400">
                <a:latin typeface="微软雅黑" panose="020B0503020204020204" pitchFamily="34" charset="-122"/>
                <a:ea typeface="微软雅黑" panose="020B0503020204020204" pitchFamily="34" charset="-122"/>
              </a:rPr>
              <a:pPr algn="r" eaLnBrk="1" hangingPunct="1"/>
              <a:t>58</a:t>
            </a:fld>
            <a:endParaRPr lang="zh-CN" altLang="en-US" sz="1400">
              <a:latin typeface="微软雅黑" panose="020B0503020204020204" pitchFamily="34" charset="-122"/>
              <a:ea typeface="微软雅黑" panose="020B0503020204020204" pitchFamily="34" charset="-122"/>
            </a:endParaRPr>
          </a:p>
        </p:txBody>
      </p:sp>
      <p:sp>
        <p:nvSpPr>
          <p:cNvPr id="19459" name="Rectangle 2"/>
          <p:cNvSpPr>
            <a:spLocks noGrp="1" noChangeArrowheads="1"/>
          </p:cNvSpPr>
          <p:nvPr>
            <p:ph type="title" idx="4294967295"/>
          </p:nvPr>
        </p:nvSpPr>
        <p:spPr>
          <a:xfrm>
            <a:off x="615266" y="110227"/>
            <a:ext cx="7888070" cy="905324"/>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虚拟内存</a:t>
            </a:r>
            <a:endParaRPr lang="en-US" altLang="zh-CN" sz="3800" b="1" dirty="0">
              <a:latin typeface="微软雅黑" panose="020B0503020204020204" pitchFamily="34" charset="-122"/>
              <a:ea typeface="微软雅黑" panose="020B0503020204020204" pitchFamily="34" charset="-122"/>
            </a:endParaRPr>
          </a:p>
        </p:txBody>
      </p:sp>
      <p:sp>
        <p:nvSpPr>
          <p:cNvPr id="19460" name="Rectangle 3"/>
          <p:cNvSpPr>
            <a:spLocks noGrp="1" noChangeArrowheads="1"/>
          </p:cNvSpPr>
          <p:nvPr>
            <p:ph type="body" idx="4294967295"/>
          </p:nvPr>
        </p:nvSpPr>
        <p:spPr>
          <a:xfrm>
            <a:off x="238920" y="1177926"/>
            <a:ext cx="8640763" cy="5427663"/>
          </a:xfrm>
        </p:spPr>
        <p:txBody>
          <a:bodyPr/>
          <a:lstStyle/>
          <a:p>
            <a:pPr eaLnBrk="1" hangingPunct="1">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虚拟地址空间按照固定大小划分为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虚拟</a:t>
            </a:r>
            <a:r>
              <a:rPr lang="en-US" altLang="zh-CN" sz="2800"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页面</a:t>
            </a:r>
            <a:r>
              <a:rPr lang="zh-CN" altLang="en-US" sz="2800" dirty="0">
                <a:latin typeface="微软雅黑" panose="020B0503020204020204" pitchFamily="34" charset="-122"/>
                <a:ea typeface="微软雅黑" panose="020B0503020204020204" pitchFamily="34" charset="-122"/>
              </a:rPr>
              <a:t>。物理内存中对应的单元称为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页</a:t>
            </a:r>
            <a:r>
              <a:rPr lang="en-US" altLang="zh-CN" sz="2800"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框。</a:t>
            </a:r>
            <a:endParaRPr lang="en-US" altLang="zh-CN" sz="2800" dirty="0">
              <a:latin typeface="微软雅黑" panose="020B0503020204020204" pitchFamily="34" charset="-122"/>
              <a:ea typeface="微软雅黑" panose="020B0503020204020204" pitchFamily="34" charset="-122"/>
            </a:endParaRPr>
          </a:p>
          <a:p>
            <a:pPr eaLnBrk="1" hangingPunct="1">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一个“在</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不在”位记录页面在内存中的实际存在情况。</a:t>
            </a:r>
            <a:endParaRPr lang="en-US" altLang="zh-CN" sz="2800" dirty="0">
              <a:latin typeface="微软雅黑" panose="020B0503020204020204" pitchFamily="34" charset="-122"/>
              <a:ea typeface="微软雅黑" panose="020B0503020204020204" pitchFamily="34" charset="-122"/>
            </a:endParaRPr>
          </a:p>
          <a:p>
            <a:pPr eaLnBrk="1" hangingPunct="1">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调用一个没有被映射的页面会使</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陷入到操作系统。</a:t>
            </a:r>
            <a:endParaRPr lang="en-US" altLang="zh-CN" sz="2800" dirty="0">
              <a:latin typeface="微软雅黑" panose="020B0503020204020204" pitchFamily="34" charset="-122"/>
              <a:ea typeface="微软雅黑" panose="020B0503020204020204" pitchFamily="34" charset="-122"/>
            </a:endParaRPr>
          </a:p>
          <a:p>
            <a:pPr eaLnBrk="1" hangingPunct="1">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这个陷阱称为</a:t>
            </a:r>
            <a:r>
              <a:rPr lang="zh-CN" altLang="en-US" sz="2800" b="1" dirty="0">
                <a:solidFill>
                  <a:srgbClr val="FF0000"/>
                </a:solidFill>
                <a:latin typeface="微软雅黑" panose="020B0503020204020204" pitchFamily="34" charset="-122"/>
                <a:ea typeface="微软雅黑" panose="020B0503020204020204" pitchFamily="34" charset="-122"/>
              </a:rPr>
              <a:t>缺页中断（或缺页错误）</a:t>
            </a:r>
            <a:r>
              <a:rPr lang="zh-CN" altLang="en-US" sz="2800" b="1"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MMU</a:t>
            </a:r>
            <a:r>
              <a:rPr lang="zh-CN" altLang="en-US" sz="2800" dirty="0">
                <a:latin typeface="微软雅黑" panose="020B0503020204020204" pitchFamily="34" charset="-122"/>
                <a:ea typeface="微软雅黑" panose="020B0503020204020204" pitchFamily="34" charset="-122"/>
              </a:rPr>
              <a:t>找到一个很少使用的页框且把它的内容写入磁盘（如果它不在磁盘上）。随后把需要访问的页面读到刚回收的页框中，修改映射关系，然后重新启动引起陷阱的指令。</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25912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E335C428-DC50-4938-95AF-1FB2A1546A6B}" type="slidenum">
              <a:rPr lang="zh-CN" altLang="en-US" sz="1400">
                <a:ea typeface="宋体" panose="02010600030101010101" pitchFamily="2" charset="-122"/>
              </a:rPr>
              <a:pPr algn="r" eaLnBrk="1" hangingPunct="1"/>
              <a:t>59</a:t>
            </a:fld>
            <a:endParaRPr lang="zh-CN" altLang="en-US" sz="1400">
              <a:ea typeface="宋体" panose="02010600030101010101" pitchFamily="2" charset="-122"/>
            </a:endParaRPr>
          </a:p>
        </p:txBody>
      </p:sp>
      <p:sp>
        <p:nvSpPr>
          <p:cNvPr id="20483" name="Rectangle 2"/>
          <p:cNvSpPr>
            <a:spLocks noGrp="1" noChangeArrowheads="1"/>
          </p:cNvSpPr>
          <p:nvPr>
            <p:ph type="title" idx="4294967295"/>
          </p:nvPr>
        </p:nvSpPr>
        <p:spPr>
          <a:xfrm>
            <a:off x="628760" y="118319"/>
            <a:ext cx="7888070" cy="860817"/>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页表</a:t>
            </a:r>
            <a:endParaRPr lang="en-US" altLang="zh-CN" sz="3800" b="1" dirty="0">
              <a:latin typeface="微软雅黑" panose="020B0503020204020204" pitchFamily="34" charset="-122"/>
              <a:ea typeface="微软雅黑" panose="020B0503020204020204" pitchFamily="34" charset="-122"/>
            </a:endParaRPr>
          </a:p>
        </p:txBody>
      </p:sp>
      <p:sp>
        <p:nvSpPr>
          <p:cNvPr id="20484" name="Rectangle 3"/>
          <p:cNvSpPr>
            <a:spLocks noGrp="1" noChangeArrowheads="1"/>
          </p:cNvSpPr>
          <p:nvPr>
            <p:ph type="body" idx="4294967295"/>
          </p:nvPr>
        </p:nvSpPr>
        <p:spPr>
          <a:xfrm>
            <a:off x="454999" y="1799129"/>
            <a:ext cx="3340166" cy="4114800"/>
          </a:xfrm>
        </p:spPr>
        <p:txBody>
          <a:bodyPr/>
          <a:lstStyle/>
          <a:p>
            <a:pPr eaLnBrk="1" hangingPunct="1">
              <a:buFontTx/>
              <a:buNone/>
            </a:pPr>
            <a:r>
              <a:rPr lang="zh-CN" altLang="en-US" sz="2800" dirty="0">
                <a:latin typeface="微软雅黑" panose="020B0503020204020204" pitchFamily="34" charset="-122"/>
                <a:ea typeface="微软雅黑" panose="020B0503020204020204" pitchFamily="34" charset="-122"/>
              </a:rPr>
              <a:t>由页表给出的虚拟地址与物理内存地址的关系</a:t>
            </a:r>
            <a:endParaRPr lang="en-US" altLang="zh-CN" sz="2800" dirty="0">
              <a:latin typeface="微软雅黑" panose="020B0503020204020204" pitchFamily="34" charset="-122"/>
              <a:ea typeface="微软雅黑" panose="020B0503020204020204" pitchFamily="34" charset="-122"/>
            </a:endParaRPr>
          </a:p>
        </p:txBody>
      </p:sp>
      <p:pic>
        <p:nvPicPr>
          <p:cNvPr id="20485" name="Picture 4" descr="4-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239" y="1110958"/>
            <a:ext cx="3833822" cy="547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5841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9640B924-CAE8-4E94-B91A-A85A8F53AC70}" type="slidenum">
              <a:rPr lang="zh-CN" altLang="en-US" sz="1400">
                <a:latin typeface="微软雅黑" panose="020B0503020204020204" pitchFamily="34" charset="-122"/>
                <a:ea typeface="微软雅黑" panose="020B0503020204020204" pitchFamily="34" charset="-122"/>
              </a:rPr>
              <a:pPr algn="r" eaLnBrk="1" hangingPunct="1"/>
              <a:t>6</a:t>
            </a:fld>
            <a:endParaRPr lang="en-US" sz="1400">
              <a:latin typeface="微软雅黑" panose="020B0503020204020204" pitchFamily="34" charset="-122"/>
              <a:ea typeface="微软雅黑" panose="020B0503020204020204" pitchFamily="34" charset="-122"/>
            </a:endParaRPr>
          </a:p>
        </p:txBody>
      </p:sp>
      <p:sp>
        <p:nvSpPr>
          <p:cNvPr id="5123" name="Rectangle 2"/>
          <p:cNvSpPr>
            <a:spLocks noGrp="1" noChangeArrowheads="1"/>
          </p:cNvSpPr>
          <p:nvPr>
            <p:ph type="title" idx="4294967295"/>
          </p:nvPr>
        </p:nvSpPr>
        <p:spPr>
          <a:xfrm>
            <a:off x="616621" y="110226"/>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进程</a:t>
            </a:r>
            <a:endParaRPr lang="en-US" altLang="zh-CN" sz="3800" b="1" dirty="0">
              <a:latin typeface="微软雅黑" panose="020B0503020204020204" pitchFamily="34" charset="-122"/>
              <a:ea typeface="微软雅黑" panose="020B0503020204020204" pitchFamily="34" charset="-122"/>
            </a:endParaRPr>
          </a:p>
        </p:txBody>
      </p:sp>
      <p:sp>
        <p:nvSpPr>
          <p:cNvPr id="5126" name="Rectangle 8"/>
          <p:cNvSpPr>
            <a:spLocks noChangeArrowheads="1"/>
          </p:cNvSpPr>
          <p:nvPr/>
        </p:nvSpPr>
        <p:spPr bwMode="auto">
          <a:xfrm>
            <a:off x="223044" y="1283394"/>
            <a:ext cx="8750300" cy="52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marL="457200" indent="-457200" eaLnBrk="1" hangingPunct="1">
              <a:spcBef>
                <a:spcPct val="20000"/>
              </a:spcBef>
              <a:buClr>
                <a:schemeClr val="tx1"/>
              </a:buClr>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多道程序设计：当计算机开机后，许多进程将在电脑里同时运行</a:t>
            </a:r>
            <a:r>
              <a:rPr lang="en-US" altLang="zh-CN" sz="2800" dirty="0">
                <a:latin typeface="微软雅黑" panose="020B0503020204020204" pitchFamily="34" charset="-122"/>
                <a:ea typeface="微软雅黑" panose="020B0503020204020204" pitchFamily="34" charset="-122"/>
              </a:rPr>
              <a:t>, e.g., QQ, WeChat, etc.</a:t>
            </a:r>
          </a:p>
          <a:p>
            <a:pPr marL="457200" indent="-457200" eaLnBrk="1" hangingPunct="1">
              <a:spcBef>
                <a:spcPct val="20000"/>
              </a:spcBef>
              <a:buClr>
                <a:schemeClr val="tx1"/>
              </a:buClr>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marL="457200" indent="-457200" eaLnBrk="1" hangingPunct="1">
              <a:spcBef>
                <a:spcPct val="20000"/>
              </a:spcBef>
              <a:buClr>
                <a:schemeClr val="tx1"/>
              </a:buClr>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marL="457200" indent="-457200" eaLnBrk="1" hangingPunct="1">
              <a:spcBef>
                <a:spcPct val="20000"/>
              </a:spcBef>
              <a:buClr>
                <a:schemeClr val="tx1"/>
              </a:buClr>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marL="457200" indent="-457200" eaLnBrk="1" hangingPunct="1">
              <a:spcBef>
                <a:spcPct val="20000"/>
              </a:spcBef>
              <a:buClr>
                <a:schemeClr val="tx1"/>
              </a:buClr>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marL="457200" indent="-457200" eaLnBrk="1" hangingPunct="1">
              <a:spcBef>
                <a:spcPct val="20000"/>
              </a:spcBef>
              <a:buClr>
                <a:schemeClr val="tx1"/>
              </a:buClr>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marL="457200" indent="-457200" eaLnBrk="1" hangingPunct="1">
              <a:spcBef>
                <a:spcPct val="20000"/>
              </a:spcBef>
              <a:buClr>
                <a:schemeClr val="tx1"/>
              </a:buClr>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897657" y="2433309"/>
            <a:ext cx="4988666" cy="3761768"/>
          </a:xfrm>
          <a:prstGeom prst="rect">
            <a:avLst/>
          </a:prstGeom>
          <a:ln w="25400">
            <a:solidFill>
              <a:schemeClr val="accent1"/>
            </a:solidFill>
          </a:ln>
        </p:spPr>
      </p:pic>
    </p:spTree>
    <p:extLst>
      <p:ext uri="{BB962C8B-B14F-4D97-AF65-F5344CB8AC3E}">
        <p14:creationId xmlns:p14="http://schemas.microsoft.com/office/powerpoint/2010/main" val="3615869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DD03612D-721A-447C-A791-A9D7B3B672E0}" type="slidenum">
              <a:rPr lang="zh-CN" altLang="en-US" sz="1400">
                <a:ea typeface="宋体" panose="02010600030101010101" pitchFamily="2" charset="-122"/>
              </a:rPr>
              <a:pPr algn="r" eaLnBrk="1" hangingPunct="1"/>
              <a:t>60</a:t>
            </a:fld>
            <a:endParaRPr lang="zh-CN" altLang="en-US" sz="1400">
              <a:ea typeface="宋体" panose="02010600030101010101" pitchFamily="2" charset="-122"/>
            </a:endParaRPr>
          </a:p>
        </p:txBody>
      </p:sp>
      <p:sp>
        <p:nvSpPr>
          <p:cNvPr id="23555" name="Rectangle 2"/>
          <p:cNvSpPr>
            <a:spLocks noGrp="1" noChangeArrowheads="1"/>
          </p:cNvSpPr>
          <p:nvPr>
            <p:ph type="title" idx="4294967295"/>
          </p:nvPr>
        </p:nvSpPr>
        <p:spPr>
          <a:xfrm>
            <a:off x="604483" y="106180"/>
            <a:ext cx="7888070" cy="1034797"/>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原始的分页技术</a:t>
            </a:r>
            <a:r>
              <a:rPr lang="en-US" altLang="zh-CN" sz="3800" b="1" dirty="0">
                <a:latin typeface="微软雅黑" panose="020B0503020204020204" pitchFamily="34" charset="-122"/>
                <a:ea typeface="微软雅黑" panose="020B0503020204020204" pitchFamily="34" charset="-122"/>
              </a:rPr>
              <a:t> </a:t>
            </a:r>
          </a:p>
        </p:txBody>
      </p:sp>
      <p:pic>
        <p:nvPicPr>
          <p:cNvPr id="23556" name="Picture 3"/>
          <p:cNvPicPr>
            <a:picLocks noChangeAspect="1" noChangeArrowheads="1"/>
          </p:cNvPicPr>
          <p:nvPr/>
        </p:nvPicPr>
        <p:blipFill>
          <a:blip r:embed="rId2">
            <a:extLst>
              <a:ext uri="{28A0092B-C50C-407E-A947-70E740481C1C}">
                <a14:useLocalDpi xmlns:a14="http://schemas.microsoft.com/office/drawing/2010/main" val="0"/>
              </a:ext>
            </a:extLst>
          </a:blip>
          <a:srcRect l="1123" t="3032" r="2821" b="2776"/>
          <a:stretch>
            <a:fillRect/>
          </a:stretch>
        </p:blipFill>
        <p:spPr bwMode="auto">
          <a:xfrm>
            <a:off x="1761332" y="1547813"/>
            <a:ext cx="5505450" cy="4049712"/>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472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3B9DBE7B-FA27-4CA3-9C30-946C42CFD707}" type="slidenum">
              <a:rPr lang="zh-CN" altLang="en-US" sz="1400">
                <a:ea typeface="宋体" panose="02010600030101010101" pitchFamily="2" charset="-122"/>
              </a:rPr>
              <a:pPr algn="r" eaLnBrk="1" hangingPunct="1"/>
              <a:t>61</a:t>
            </a:fld>
            <a:endParaRPr lang="zh-CN" altLang="en-US" sz="1400">
              <a:ea typeface="宋体" panose="02010600030101010101" pitchFamily="2" charset="-122"/>
            </a:endParaRPr>
          </a:p>
        </p:txBody>
      </p:sp>
      <p:sp>
        <p:nvSpPr>
          <p:cNvPr id="24579" name="Rectangle 2"/>
          <p:cNvSpPr>
            <a:spLocks noGrp="1" noChangeArrowheads="1"/>
          </p:cNvSpPr>
          <p:nvPr>
            <p:ph type="title" idx="4294967295"/>
          </p:nvPr>
        </p:nvSpPr>
        <p:spPr>
          <a:xfrm>
            <a:off x="445062" y="228600"/>
            <a:ext cx="8261968" cy="73660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页表</a:t>
            </a:r>
            <a:endParaRPr lang="en-US" altLang="zh-CN" sz="3800" b="1" dirty="0">
              <a:latin typeface="微软雅黑" panose="020B0503020204020204" pitchFamily="34" charset="-122"/>
              <a:ea typeface="微软雅黑" panose="020B0503020204020204" pitchFamily="34" charset="-122"/>
            </a:endParaRPr>
          </a:p>
        </p:txBody>
      </p:sp>
      <p:sp>
        <p:nvSpPr>
          <p:cNvPr id="24580" name="Rectangle 3"/>
          <p:cNvSpPr>
            <a:spLocks noGrp="1" noChangeArrowheads="1"/>
          </p:cNvSpPr>
          <p:nvPr>
            <p:ph type="body" idx="4294967295"/>
          </p:nvPr>
        </p:nvSpPr>
        <p:spPr>
          <a:xfrm>
            <a:off x="0" y="6159500"/>
            <a:ext cx="9145588" cy="609488"/>
          </a:xfrm>
        </p:spPr>
        <p:txBody>
          <a:bodyPr>
            <a:normAutofit/>
          </a:bodyPr>
          <a:lstStyle/>
          <a:p>
            <a:pPr algn="ctr">
              <a:buNone/>
            </a:pPr>
            <a:r>
              <a:rPr lang="zh-CN" altLang="en-US" sz="2800" dirty="0">
                <a:latin typeface="微软雅黑" panose="020B0503020204020204" pitchFamily="34" charset="-122"/>
                <a:ea typeface="微软雅黑" panose="020B0503020204020204" pitchFamily="34" charset="-122"/>
              </a:rPr>
              <a:t>拥有</a:t>
            </a:r>
            <a:r>
              <a:rPr lang="en-US" altLang="zh-CN" sz="2800" dirty="0">
                <a:latin typeface="微软雅黑" panose="020B0503020204020204" pitchFamily="34" charset="-122"/>
                <a:ea typeface="微软雅黑" panose="020B0503020204020204" pitchFamily="34" charset="-122"/>
              </a:rPr>
              <a:t>16</a:t>
            </a:r>
            <a:r>
              <a:rPr lang="zh-CN" altLang="en-US" sz="2800" dirty="0">
                <a:latin typeface="微软雅黑" panose="020B0503020204020204" pitchFamily="34" charset="-122"/>
                <a:ea typeface="微软雅黑" panose="020B0503020204020204" pitchFamily="34" charset="-122"/>
              </a:rPr>
              <a:t>个</a:t>
            </a:r>
            <a:r>
              <a:rPr lang="en-US" altLang="zh-CN" sz="2800" dirty="0">
                <a:latin typeface="微软雅黑" panose="020B0503020204020204" pitchFamily="34" charset="-122"/>
                <a:ea typeface="微软雅黑" panose="020B0503020204020204" pitchFamily="34" charset="-122"/>
              </a:rPr>
              <a:t>4 KB</a:t>
            </a:r>
            <a:r>
              <a:rPr lang="zh-CN" altLang="en-US" sz="2800" dirty="0">
                <a:latin typeface="微软雅黑" panose="020B0503020204020204" pitchFamily="34" charset="-122"/>
                <a:ea typeface="微软雅黑" panose="020B0503020204020204" pitchFamily="34" charset="-122"/>
              </a:rPr>
              <a:t>页面的</a:t>
            </a:r>
            <a:r>
              <a:rPr lang="en-US" altLang="zh-CN" sz="2800" dirty="0">
                <a:latin typeface="微软雅黑" panose="020B0503020204020204" pitchFamily="34" charset="-122"/>
                <a:ea typeface="微软雅黑" panose="020B0503020204020204" pitchFamily="34" charset="-122"/>
              </a:rPr>
              <a:t>MMU</a:t>
            </a:r>
            <a:r>
              <a:rPr lang="zh-CN" altLang="en-US" sz="2800" dirty="0">
                <a:latin typeface="微软雅黑" panose="020B0503020204020204" pitchFamily="34" charset="-122"/>
                <a:ea typeface="微软雅黑" panose="020B0503020204020204" pitchFamily="34" charset="-122"/>
              </a:rPr>
              <a:t>的内部操作</a:t>
            </a:r>
            <a:endParaRPr lang="en-US" altLang="zh-CN" sz="2800" dirty="0">
              <a:latin typeface="微软雅黑" panose="020B0503020204020204" pitchFamily="34" charset="-122"/>
              <a:ea typeface="微软雅黑" panose="020B0503020204020204" pitchFamily="34" charset="-122"/>
            </a:endParaRPr>
          </a:p>
        </p:txBody>
      </p:sp>
      <p:pic>
        <p:nvPicPr>
          <p:cNvPr id="24581" name="Picture 4" descr="4-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0344" y="1193801"/>
            <a:ext cx="433705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966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4ED382D6-42E4-4F21-BD4C-39133C68D089}" type="slidenum">
              <a:rPr lang="zh-CN" altLang="en-US" sz="1400">
                <a:ea typeface="宋体" panose="02010600030101010101" pitchFamily="2" charset="-122"/>
              </a:rPr>
              <a:pPr algn="r" eaLnBrk="1" hangingPunct="1"/>
              <a:t>62</a:t>
            </a:fld>
            <a:endParaRPr lang="zh-CN" altLang="en-US" sz="1400">
              <a:ea typeface="宋体" panose="02010600030101010101" pitchFamily="2" charset="-122"/>
            </a:endParaRPr>
          </a:p>
        </p:txBody>
      </p:sp>
      <p:sp>
        <p:nvSpPr>
          <p:cNvPr id="25603" name="Rectangle 2"/>
          <p:cNvSpPr>
            <a:spLocks noGrp="1" noChangeArrowheads="1"/>
          </p:cNvSpPr>
          <p:nvPr>
            <p:ph type="title" idx="4294967295"/>
          </p:nvPr>
        </p:nvSpPr>
        <p:spPr>
          <a:xfrm>
            <a:off x="689449" y="130457"/>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二级页表</a:t>
            </a:r>
            <a:endParaRPr lang="en-US" altLang="zh-CN" sz="3800" b="1" dirty="0">
              <a:latin typeface="微软雅黑" panose="020B0503020204020204" pitchFamily="34" charset="-122"/>
              <a:ea typeface="微软雅黑" panose="020B0503020204020204" pitchFamily="34" charset="-122"/>
            </a:endParaRPr>
          </a:p>
        </p:txBody>
      </p:sp>
      <p:pic>
        <p:nvPicPr>
          <p:cNvPr id="25604" name="Picture 3"/>
          <p:cNvPicPr>
            <a:picLocks noChangeAspect="1" noChangeArrowheads="1"/>
          </p:cNvPicPr>
          <p:nvPr/>
        </p:nvPicPr>
        <p:blipFill>
          <a:blip r:embed="rId2">
            <a:extLst>
              <a:ext uri="{28A0092B-C50C-407E-A947-70E740481C1C}">
                <a14:useLocalDpi xmlns:a14="http://schemas.microsoft.com/office/drawing/2010/main" val="0"/>
              </a:ext>
            </a:extLst>
          </a:blip>
          <a:srcRect l="12540" t="900" r="12395" b="1082"/>
          <a:stretch>
            <a:fillRect/>
          </a:stretch>
        </p:blipFill>
        <p:spPr bwMode="auto">
          <a:xfrm>
            <a:off x="2019501" y="1312442"/>
            <a:ext cx="4960938" cy="5181600"/>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393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33695459-5245-46F0-B279-98C1F687C702}" type="slidenum">
              <a:rPr lang="zh-CN" altLang="en-US" sz="1400">
                <a:ea typeface="宋体" panose="02010600030101010101" pitchFamily="2" charset="-122"/>
              </a:rPr>
              <a:pPr algn="r" eaLnBrk="1" hangingPunct="1"/>
              <a:t>63</a:t>
            </a:fld>
            <a:endParaRPr lang="zh-CN" altLang="en-US" sz="1400">
              <a:ea typeface="宋体" panose="02010600030101010101" pitchFamily="2" charset="-122"/>
            </a:endParaRPr>
          </a:p>
        </p:txBody>
      </p:sp>
      <p:sp>
        <p:nvSpPr>
          <p:cNvPr id="29699" name="Rectangle 2"/>
          <p:cNvSpPr>
            <a:spLocks noGrp="1" noChangeArrowheads="1"/>
          </p:cNvSpPr>
          <p:nvPr>
            <p:ph type="title" idx="4294967295"/>
          </p:nvPr>
        </p:nvSpPr>
        <p:spPr>
          <a:xfrm>
            <a:off x="677311" y="118319"/>
            <a:ext cx="7888070" cy="731346"/>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页表</a:t>
            </a:r>
            <a:endParaRPr lang="en-US" altLang="zh-CN" sz="3800" b="1" dirty="0">
              <a:latin typeface="微软雅黑" panose="020B0503020204020204" pitchFamily="34" charset="-122"/>
              <a:ea typeface="微软雅黑" panose="020B0503020204020204" pitchFamily="34" charset="-122"/>
            </a:endParaRPr>
          </a:p>
        </p:txBody>
      </p:sp>
      <p:sp>
        <p:nvSpPr>
          <p:cNvPr id="29700" name="Rectangle 3"/>
          <p:cNvSpPr>
            <a:spLocks noGrp="1" noChangeArrowheads="1"/>
          </p:cNvSpPr>
          <p:nvPr>
            <p:ph type="body" idx="4294967295"/>
          </p:nvPr>
        </p:nvSpPr>
        <p:spPr>
          <a:xfrm>
            <a:off x="238920" y="1177926"/>
            <a:ext cx="8640763" cy="5427663"/>
          </a:xfrm>
        </p:spPr>
        <p:txBody>
          <a:bodyPr/>
          <a:lstStyle/>
          <a:p>
            <a:pPr eaLnBrk="1" hangingPunct="1">
              <a:lnSpc>
                <a:spcPct val="9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大部分操作系统为每一个进程分配一个页表</a:t>
            </a:r>
            <a:endParaRPr lang="en-US" altLang="zh-CN" sz="2800" dirty="0">
              <a:latin typeface="微软雅黑" panose="020B0503020204020204" pitchFamily="34" charset="-122"/>
              <a:ea typeface="微软雅黑" panose="020B0503020204020204" pitchFamily="34" charset="-122"/>
            </a:endParaRPr>
          </a:p>
          <a:p>
            <a:pPr eaLnBrk="1" hangingPunct="1">
              <a:lnSpc>
                <a:spcPct val="9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用一个寄存器矩阵组成页表，当一个进程加载入页表时，这些寄存器会保存着这些页表。</a:t>
            </a:r>
            <a:endParaRPr lang="en-US" sz="2800" dirty="0">
              <a:latin typeface="微软雅黑" panose="020B0503020204020204" pitchFamily="34" charset="-122"/>
              <a:ea typeface="微软雅黑" panose="020B0503020204020204" pitchFamily="34" charset="-122"/>
            </a:endParaRPr>
          </a:p>
          <a:p>
            <a:pPr lvl="1" eaLnBrk="1" hangingPunct="1">
              <a:lnSpc>
                <a:spcPct val="9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优点</a:t>
            </a:r>
            <a:r>
              <a:rPr lang="en-US"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简单</a:t>
            </a:r>
            <a:endParaRPr lang="en-US" sz="2400" dirty="0">
              <a:latin typeface="微软雅黑" panose="020B0503020204020204" pitchFamily="34" charset="-122"/>
              <a:ea typeface="微软雅黑" panose="020B0503020204020204" pitchFamily="34" charset="-122"/>
            </a:endParaRPr>
          </a:p>
          <a:p>
            <a:pPr lvl="1" eaLnBrk="1" hangingPunct="1">
              <a:lnSpc>
                <a:spcPct val="9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缺点</a:t>
            </a:r>
            <a:r>
              <a:rPr lang="en-US"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如果页表十分大而且每次转换内容时都把整个页表加载进来，代价十分高而且也严重影响了性能。</a:t>
            </a:r>
            <a:endParaRPr lang="en-US" sz="2400" dirty="0">
              <a:latin typeface="微软雅黑" panose="020B0503020204020204" pitchFamily="34" charset="-122"/>
              <a:ea typeface="微软雅黑" panose="020B0503020204020204" pitchFamily="34" charset="-122"/>
            </a:endParaRPr>
          </a:p>
          <a:p>
            <a:pPr eaLnBrk="1" hangingPunct="1">
              <a:lnSpc>
                <a:spcPct val="9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把页表放在内存中</a:t>
            </a:r>
            <a:r>
              <a:rPr lang="en-US" sz="2800" dirty="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一个单独的寄存器指向这个页表</a:t>
            </a:r>
            <a:endParaRPr lang="en-US" sz="2800" dirty="0">
              <a:latin typeface="微软雅黑" panose="020B0503020204020204" pitchFamily="34" charset="-122"/>
              <a:ea typeface="微软雅黑" panose="020B0503020204020204" pitchFamily="34" charset="-122"/>
            </a:endParaRPr>
          </a:p>
          <a:p>
            <a:pPr lvl="1" eaLnBrk="1" hangingPunct="1">
              <a:lnSpc>
                <a:spcPct val="9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优点</a:t>
            </a:r>
            <a:r>
              <a:rPr lang="en-US"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内容转换代价低</a:t>
            </a:r>
            <a:endParaRPr lang="en-US" sz="2400" dirty="0">
              <a:latin typeface="微软雅黑" panose="020B0503020204020204" pitchFamily="34" charset="-122"/>
              <a:ea typeface="微软雅黑" panose="020B0503020204020204" pitchFamily="34" charset="-122"/>
            </a:endParaRPr>
          </a:p>
          <a:p>
            <a:pPr lvl="1" eaLnBrk="1" hangingPunct="1">
              <a:lnSpc>
                <a:spcPct val="9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缺点</a:t>
            </a:r>
            <a:r>
              <a:rPr lang="en-US"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读页表项时会涉及一个或多个内存单元</a:t>
            </a:r>
            <a:endParaRPr 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79353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F6B69CB7-5E5D-47BE-A62B-3C1E032F6B12}" type="slidenum">
              <a:rPr lang="zh-CN" altLang="en-US" sz="1400">
                <a:ea typeface="宋体" panose="02010600030101010101" pitchFamily="2" charset="-122"/>
              </a:rPr>
              <a:pPr algn="r" eaLnBrk="1" hangingPunct="1"/>
              <a:t>64</a:t>
            </a:fld>
            <a:endParaRPr lang="zh-CN" altLang="en-US" sz="1400">
              <a:ea typeface="宋体" panose="02010600030101010101" pitchFamily="2" charset="-122"/>
            </a:endParaRPr>
          </a:p>
        </p:txBody>
      </p:sp>
      <p:sp>
        <p:nvSpPr>
          <p:cNvPr id="32771" name="Rectangle 2"/>
          <p:cNvSpPr>
            <a:spLocks noGrp="1" noChangeArrowheads="1"/>
          </p:cNvSpPr>
          <p:nvPr>
            <p:ph type="title" idx="4294967295"/>
          </p:nvPr>
        </p:nvSpPr>
        <p:spPr>
          <a:xfrm>
            <a:off x="615266" y="114273"/>
            <a:ext cx="7888070" cy="889140"/>
          </a:xfrm>
        </p:spPr>
        <p:txBody>
          <a:bodyPr/>
          <a:lstStyle/>
          <a:p>
            <a:pPr algn="ctr"/>
            <a:r>
              <a:rPr lang="zh-CN" altLang="en-US" b="1" dirty="0">
                <a:latin typeface="微软雅黑" panose="020B0503020204020204" pitchFamily="34" charset="-122"/>
                <a:ea typeface="微软雅黑" panose="020B0503020204020204" pitchFamily="34" charset="-122"/>
              </a:rPr>
              <a:t>转换检测缓冲区（</a:t>
            </a:r>
            <a:r>
              <a:rPr lang="en-US" altLang="zh-CN" b="1" dirty="0">
                <a:latin typeface="微软雅黑" panose="020B0503020204020204" pitchFamily="34" charset="-122"/>
                <a:ea typeface="微软雅黑" panose="020B0503020204020204" pitchFamily="34" charset="-122"/>
              </a:rPr>
              <a:t> TLB </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32772" name="Rectangle 3"/>
          <p:cNvSpPr>
            <a:spLocks noGrp="1" noChangeArrowheads="1"/>
          </p:cNvSpPr>
          <p:nvPr>
            <p:ph type="body" idx="4294967295"/>
          </p:nvPr>
        </p:nvSpPr>
        <p:spPr>
          <a:xfrm>
            <a:off x="238920" y="1177926"/>
            <a:ext cx="8640763" cy="5427663"/>
          </a:xfrm>
        </p:spPr>
        <p:txBody>
          <a:bodyPr/>
          <a:lstStyle/>
          <a:p>
            <a:pPr eaLnBrk="1" hangingPunct="1">
              <a:lnSpc>
                <a:spcPct val="12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大部分的程序都会访问一小部分的页</a:t>
            </a:r>
            <a:endParaRPr lang="en-US" sz="280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提高方案</a:t>
            </a:r>
            <a:r>
              <a:rPr lang="en-US"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给计算机装配一个小的硬件设备</a:t>
            </a:r>
            <a:r>
              <a:rPr lang="en-US"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称为</a:t>
            </a:r>
            <a:r>
              <a:rPr lang="en-US" sz="2800" dirty="0">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转换检测缓冲区</a:t>
            </a:r>
            <a:r>
              <a:rPr lang="en-US" sz="2800" dirty="0">
                <a:solidFill>
                  <a:srgbClr val="FF0000"/>
                </a:solidFill>
                <a:latin typeface="微软雅黑" panose="020B0503020204020204" pitchFamily="34" charset="-122"/>
                <a:ea typeface="微软雅黑" panose="020B0503020204020204" pitchFamily="34" charset="-122"/>
              </a:rPr>
              <a:t> (</a:t>
            </a:r>
            <a:r>
              <a:rPr lang="en-US" sz="2800" b="1" dirty="0">
                <a:solidFill>
                  <a:srgbClr val="FF0000"/>
                </a:solidFill>
                <a:latin typeface="微软雅黑" panose="020B0503020204020204" pitchFamily="34" charset="-122"/>
                <a:ea typeface="微软雅黑" panose="020B0503020204020204" pitchFamily="34" charset="-122"/>
              </a:rPr>
              <a:t>TLB</a:t>
            </a:r>
            <a:r>
              <a:rPr lang="en-US" sz="2800" dirty="0">
                <a:solidFill>
                  <a:srgbClr val="FF0000"/>
                </a:solidFill>
                <a:latin typeface="微软雅黑" panose="020B0503020204020204" pitchFamily="34" charset="-122"/>
                <a:ea typeface="微软雅黑" panose="020B0503020204020204" pitchFamily="34" charset="-122"/>
              </a:rPr>
              <a:t>)</a:t>
            </a:r>
            <a:r>
              <a:rPr lang="en-US" sz="2800" i="1" dirty="0">
                <a:solidFill>
                  <a:srgbClr val="FF0000"/>
                </a:solidFill>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或</a:t>
            </a:r>
            <a:r>
              <a:rPr lang="en-US" sz="2800"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相联存储器</a:t>
            </a:r>
            <a:r>
              <a:rPr lang="en-US"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以无需通过页表即可把虚拟地址映射成物理地址。</a:t>
            </a:r>
            <a:endParaRPr lang="en-US" sz="280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现代的简要指令集计算机</a:t>
            </a:r>
            <a:r>
              <a:rPr lang="en-US" altLang="zh-CN" sz="2800" dirty="0">
                <a:latin typeface="微软雅黑" panose="020B0503020204020204" pitchFamily="34" charset="-122"/>
                <a:ea typeface="微软雅黑" panose="020B0503020204020204" pitchFamily="34" charset="-122"/>
              </a:rPr>
              <a:t>(</a:t>
            </a:r>
            <a:r>
              <a:rPr lang="en-US" sz="2800" dirty="0">
                <a:latin typeface="微软雅黑" panose="020B0503020204020204" pitchFamily="34" charset="-122"/>
                <a:ea typeface="微软雅黑" panose="020B0503020204020204" pitchFamily="34" charset="-122"/>
              </a:rPr>
              <a:t>RISC)</a:t>
            </a:r>
            <a:r>
              <a:rPr lang="zh-CN" altLang="en-US" sz="2800" dirty="0">
                <a:latin typeface="微软雅黑" panose="020B0503020204020204" pitchFamily="34" charset="-122"/>
                <a:ea typeface="微软雅黑" panose="020B0503020204020204" pitchFamily="34" charset="-122"/>
              </a:rPr>
              <a:t>用软件来实现</a:t>
            </a:r>
            <a:r>
              <a:rPr lang="en-US" altLang="zh-CN" sz="2800" dirty="0">
                <a:latin typeface="微软雅黑" panose="020B0503020204020204" pitchFamily="34" charset="-122"/>
                <a:ea typeface="微软雅黑" panose="020B0503020204020204" pitchFamily="34" charset="-122"/>
              </a:rPr>
              <a:t>TLB</a:t>
            </a:r>
            <a:r>
              <a:rPr lang="zh-CN" altLang="en-US" sz="2800" dirty="0">
                <a:latin typeface="微软雅黑" panose="020B0503020204020204" pitchFamily="34" charset="-122"/>
                <a:ea typeface="微软雅黑" panose="020B0503020204020204" pitchFamily="34" charset="-122"/>
              </a:rPr>
              <a:t>的管理。</a:t>
            </a:r>
            <a:r>
              <a:rPr lang="en-US" sz="28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6535288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33E8E308-9751-408D-9CC7-C3732A98B91C}" type="slidenum">
              <a:rPr lang="zh-CN" altLang="en-US" sz="1400">
                <a:ea typeface="宋体" panose="02010600030101010101" pitchFamily="2" charset="-122"/>
              </a:rPr>
              <a:pPr algn="r" eaLnBrk="1" hangingPunct="1"/>
              <a:t>65</a:t>
            </a:fld>
            <a:endParaRPr lang="zh-CN" altLang="en-US" sz="1400">
              <a:ea typeface="宋体" panose="02010600030101010101" pitchFamily="2" charset="-122"/>
            </a:endParaRPr>
          </a:p>
        </p:txBody>
      </p:sp>
      <p:sp>
        <p:nvSpPr>
          <p:cNvPr id="33795" name="Rectangle 2"/>
          <p:cNvSpPr>
            <a:spLocks noGrp="1" noChangeArrowheads="1"/>
          </p:cNvSpPr>
          <p:nvPr>
            <p:ph type="title" idx="4294967295"/>
          </p:nvPr>
        </p:nvSpPr>
        <p:spPr>
          <a:xfrm>
            <a:off x="292894" y="0"/>
            <a:ext cx="8458200" cy="1143000"/>
          </a:xfrm>
        </p:spPr>
        <p:txBody>
          <a:bodyPr>
            <a:normAutofit/>
          </a:bodyPr>
          <a:lstStyle/>
          <a:p>
            <a:pPr algn="ctr" eaLnBrk="1" hangingPunct="1"/>
            <a:r>
              <a:rPr lang="en-US" altLang="zh-CN" sz="3800" b="1" dirty="0">
                <a:latin typeface="微软雅黑" panose="020B0503020204020204" pitchFamily="34" charset="-122"/>
                <a:ea typeface="微软雅黑" panose="020B0503020204020204" pitchFamily="34" charset="-122"/>
              </a:rPr>
              <a:t>TLB – </a:t>
            </a:r>
            <a:r>
              <a:rPr lang="zh-CN" altLang="en-US" sz="3800" b="1" dirty="0">
                <a:latin typeface="微软雅黑" panose="020B0503020204020204" pitchFamily="34" charset="-122"/>
                <a:ea typeface="微软雅黑" panose="020B0503020204020204" pitchFamily="34" charset="-122"/>
              </a:rPr>
              <a:t>转换检测缓冲区</a:t>
            </a:r>
            <a:endParaRPr lang="en-US" altLang="zh-CN" sz="3800" b="1" dirty="0">
              <a:latin typeface="微软雅黑" panose="020B0503020204020204" pitchFamily="34" charset="-122"/>
              <a:ea typeface="微软雅黑" panose="020B0503020204020204" pitchFamily="34" charset="-122"/>
            </a:endParaRPr>
          </a:p>
        </p:txBody>
      </p:sp>
      <p:sp>
        <p:nvSpPr>
          <p:cNvPr id="33796" name="Rectangle 3"/>
          <p:cNvSpPr>
            <a:spLocks noGrp="1" noChangeArrowheads="1"/>
          </p:cNvSpPr>
          <p:nvPr>
            <p:ph type="body" idx="4294967295"/>
          </p:nvPr>
        </p:nvSpPr>
        <p:spPr>
          <a:xfrm>
            <a:off x="686594" y="5410200"/>
            <a:ext cx="7772400" cy="685800"/>
          </a:xfrm>
        </p:spPr>
        <p:txBody>
          <a:bodyPr/>
          <a:lstStyle/>
          <a:p>
            <a:pPr algn="ctr" eaLnBrk="1" hangingPunct="1">
              <a:buFontTx/>
              <a:buNone/>
            </a:pPr>
            <a:r>
              <a:rPr lang="en-US" altLang="zh-CN" dirty="0">
                <a:ea typeface="宋体" panose="02010600030101010101" pitchFamily="2" charset="-122"/>
              </a:rPr>
              <a:t>TLB</a:t>
            </a:r>
            <a:r>
              <a:rPr lang="zh-CN" altLang="en-US" dirty="0">
                <a:ea typeface="宋体" panose="02010600030101010101" pitchFamily="2" charset="-122"/>
              </a:rPr>
              <a:t>加速分页</a:t>
            </a:r>
            <a:endParaRPr lang="en-US" altLang="zh-CN" dirty="0">
              <a:ea typeface="宋体" panose="02010600030101010101" pitchFamily="2" charset="-122"/>
            </a:endParaRPr>
          </a:p>
        </p:txBody>
      </p:sp>
      <p:pic>
        <p:nvPicPr>
          <p:cNvPr id="3379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433" y="1439863"/>
            <a:ext cx="7667625"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9773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4D3CCB2C-F58A-4F1E-834D-037406F33F8E}" type="slidenum">
              <a:rPr lang="zh-CN" altLang="en-US" sz="1400">
                <a:ea typeface="宋体" panose="02010600030101010101" pitchFamily="2" charset="-122"/>
              </a:rPr>
              <a:pPr algn="r" eaLnBrk="1" hangingPunct="1"/>
              <a:t>66</a:t>
            </a:fld>
            <a:endParaRPr lang="zh-CN" altLang="en-US" sz="1400">
              <a:ea typeface="宋体" panose="02010600030101010101" pitchFamily="2" charset="-122"/>
            </a:endParaRPr>
          </a:p>
        </p:txBody>
      </p:sp>
      <p:sp>
        <p:nvSpPr>
          <p:cNvPr id="34819" name="Rectangle 2"/>
          <p:cNvSpPr>
            <a:spLocks noGrp="1" noChangeArrowheads="1"/>
          </p:cNvSpPr>
          <p:nvPr>
            <p:ph type="title" idx="4294967295"/>
          </p:nvPr>
        </p:nvSpPr>
        <p:spPr>
          <a:xfrm>
            <a:off x="628759" y="114272"/>
            <a:ext cx="7888070" cy="1123809"/>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具有</a:t>
            </a:r>
            <a:r>
              <a:rPr lang="en-US" altLang="zh-CN" sz="3800" b="1" dirty="0">
                <a:latin typeface="微软雅黑" panose="020B0503020204020204" pitchFamily="34" charset="-122"/>
                <a:ea typeface="微软雅黑" panose="020B0503020204020204" pitchFamily="34" charset="-122"/>
              </a:rPr>
              <a:t>TLB</a:t>
            </a:r>
            <a:r>
              <a:rPr lang="zh-CN" altLang="en-US" sz="3800" b="1" dirty="0">
                <a:latin typeface="微软雅黑" panose="020B0503020204020204" pitchFamily="34" charset="-122"/>
                <a:ea typeface="微软雅黑" panose="020B0503020204020204" pitchFamily="34" charset="-122"/>
              </a:rPr>
              <a:t>的分页硬件</a:t>
            </a:r>
            <a:endParaRPr lang="en-US" altLang="zh-CN" sz="3800" b="1" dirty="0">
              <a:latin typeface="微软雅黑" panose="020B0503020204020204" pitchFamily="34" charset="-122"/>
              <a:ea typeface="微软雅黑" panose="020B0503020204020204" pitchFamily="34" charset="-122"/>
            </a:endParaRPr>
          </a:p>
        </p:txBody>
      </p:sp>
      <p:pic>
        <p:nvPicPr>
          <p:cNvPr id="34820" name="Picture 3"/>
          <p:cNvPicPr>
            <a:picLocks noChangeAspect="1" noChangeArrowheads="1"/>
          </p:cNvPicPr>
          <p:nvPr/>
        </p:nvPicPr>
        <p:blipFill>
          <a:blip r:embed="rId2">
            <a:extLst>
              <a:ext uri="{28A0092B-C50C-407E-A947-70E740481C1C}">
                <a14:useLocalDpi xmlns:a14="http://schemas.microsoft.com/office/drawing/2010/main" val="0"/>
              </a:ext>
            </a:extLst>
          </a:blip>
          <a:srcRect l="1364" t="1157" r="1537" b="1157"/>
          <a:stretch>
            <a:fillRect/>
          </a:stretch>
        </p:blipFill>
        <p:spPr bwMode="auto">
          <a:xfrm>
            <a:off x="1716882" y="1531938"/>
            <a:ext cx="5840412" cy="4406900"/>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8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A7243712-D162-4AF5-A11B-79B9B6CC2FD3}" type="slidenum">
              <a:rPr lang="zh-CN" altLang="en-US" sz="1400">
                <a:ea typeface="宋体" panose="02010600030101010101" pitchFamily="2" charset="-122"/>
              </a:rPr>
              <a:pPr algn="r" eaLnBrk="1" hangingPunct="1"/>
              <a:t>67</a:t>
            </a:fld>
            <a:endParaRPr lang="zh-CN" altLang="en-US" sz="1400">
              <a:ea typeface="宋体" panose="02010600030101010101" pitchFamily="2" charset="-122"/>
            </a:endParaRPr>
          </a:p>
        </p:txBody>
      </p:sp>
      <p:sp>
        <p:nvSpPr>
          <p:cNvPr id="35843" name="Rectangle 2"/>
          <p:cNvSpPr>
            <a:spLocks noGrp="1" noChangeArrowheads="1"/>
          </p:cNvSpPr>
          <p:nvPr>
            <p:ph type="title" idx="4294967295"/>
          </p:nvPr>
        </p:nvSpPr>
        <p:spPr>
          <a:xfrm>
            <a:off x="628759" y="122366"/>
            <a:ext cx="7888070" cy="1115716"/>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倒排页表</a:t>
            </a:r>
            <a:endParaRPr lang="en-US" altLang="zh-CN" sz="3800" b="1" dirty="0">
              <a:latin typeface="微软雅黑" panose="020B0503020204020204" pitchFamily="34" charset="-122"/>
              <a:ea typeface="微软雅黑" panose="020B0503020204020204" pitchFamily="34" charset="-122"/>
            </a:endParaRPr>
          </a:p>
        </p:txBody>
      </p:sp>
      <p:sp>
        <p:nvSpPr>
          <p:cNvPr id="35844" name="Rectangle 3"/>
          <p:cNvSpPr>
            <a:spLocks noGrp="1" noChangeArrowheads="1"/>
          </p:cNvSpPr>
          <p:nvPr>
            <p:ph type="body" idx="4294967295"/>
          </p:nvPr>
        </p:nvSpPr>
        <p:spPr>
          <a:xfrm>
            <a:off x="454819" y="1173163"/>
            <a:ext cx="8312150" cy="5327650"/>
          </a:xfrm>
        </p:spPr>
        <p:txBody>
          <a:bodyPr/>
          <a:lstStyle/>
          <a:p>
            <a:pPr eaLnBrk="1" hangingPunct="1">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通常地，每个进程都会关联一个页表。这种方法的其中一个缺点是每个页表都可能含有数以百万计的表项。</a:t>
            </a:r>
            <a:endParaRPr lang="en-US" altLang="zh-CN" sz="2800"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倒排页表</a:t>
            </a:r>
            <a:r>
              <a:rPr lang="zh-CN" altLang="en-US" sz="2800" dirty="0">
                <a:latin typeface="微软雅黑" panose="020B0503020204020204" pitchFamily="34" charset="-122"/>
                <a:ea typeface="微软雅黑" panose="020B0503020204020204" pitchFamily="34" charset="-122"/>
              </a:rPr>
              <a:t>被用于解决这个问题。每个物理实际页框对应一个表项。</a:t>
            </a:r>
            <a:endParaRPr lang="en-US" altLang="zh-CN" sz="2800" dirty="0">
              <a:latin typeface="微软雅黑" panose="020B0503020204020204" pitchFamily="34" charset="-122"/>
              <a:ea typeface="微软雅黑" panose="020B0503020204020204" pitchFamily="34" charset="-122"/>
            </a:endParaRPr>
          </a:p>
          <a:p>
            <a:pPr eaLnBrk="1" hangingPunct="1">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每一个表项由存在于真实内存的页的虚拟地址，以及占有这个页的进程的相关信息组成。</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2649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DD552B80-5A54-48DD-B4CD-F49D5DCD40FC}" type="slidenum">
              <a:rPr lang="zh-CN" altLang="en-US" sz="1400">
                <a:ea typeface="宋体" panose="02010600030101010101" pitchFamily="2" charset="-122"/>
              </a:rPr>
              <a:pPr algn="r" eaLnBrk="1" hangingPunct="1"/>
              <a:t>68</a:t>
            </a:fld>
            <a:endParaRPr lang="zh-CN" altLang="en-US" sz="1400">
              <a:ea typeface="宋体" panose="02010600030101010101" pitchFamily="2" charset="-122"/>
            </a:endParaRPr>
          </a:p>
        </p:txBody>
      </p:sp>
      <p:sp>
        <p:nvSpPr>
          <p:cNvPr id="36867" name="Rectangle 2"/>
          <p:cNvSpPr>
            <a:spLocks noGrp="1" noChangeArrowheads="1"/>
          </p:cNvSpPr>
          <p:nvPr>
            <p:ph type="title" idx="4294967295"/>
          </p:nvPr>
        </p:nvSpPr>
        <p:spPr>
          <a:xfrm>
            <a:off x="653035" y="114273"/>
            <a:ext cx="7888070" cy="1148085"/>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倒排页表</a:t>
            </a:r>
            <a:endParaRPr lang="en-US" altLang="zh-CN" sz="3800" b="1" dirty="0">
              <a:latin typeface="微软雅黑" panose="020B0503020204020204" pitchFamily="34" charset="-122"/>
              <a:ea typeface="微软雅黑" panose="020B0503020204020204" pitchFamily="34" charset="-122"/>
            </a:endParaRPr>
          </a:p>
        </p:txBody>
      </p:sp>
      <p:sp>
        <p:nvSpPr>
          <p:cNvPr id="36868" name="Rectangle 3"/>
          <p:cNvSpPr>
            <a:spLocks noGrp="1" noChangeArrowheads="1"/>
          </p:cNvSpPr>
          <p:nvPr>
            <p:ph type="body" idx="4294967295"/>
          </p:nvPr>
        </p:nvSpPr>
        <p:spPr>
          <a:xfrm>
            <a:off x="537369" y="1228725"/>
            <a:ext cx="8216900" cy="5106988"/>
          </a:xfrm>
        </p:spPr>
        <p:txBody>
          <a:bodyPr>
            <a:normAutofit/>
          </a:bodyPr>
          <a:lstStyle/>
          <a:p>
            <a:pPr eaLnBrk="1" hangingPunct="1">
              <a:lnSpc>
                <a:spcPct val="12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为了说明这个方法，倒排页表的一个简化实现按以下格式描述</a:t>
            </a:r>
            <a:r>
              <a:rPr lang="en-US" altLang="zh-CN" sz="2400" dirty="0">
                <a:latin typeface="微软雅黑" panose="020B0503020204020204" pitchFamily="34" charset="-122"/>
                <a:ea typeface="微软雅黑" panose="020B0503020204020204" pitchFamily="34" charset="-122"/>
              </a:rPr>
              <a:t>: </a:t>
            </a:r>
          </a:p>
          <a:p>
            <a:pPr marL="0" indent="0" algn="ctr" eaLnBrk="1" hangingPunct="1">
              <a:lnSpc>
                <a:spcPct val="120000"/>
              </a:lnSpc>
              <a:buNone/>
            </a:pPr>
            <a:r>
              <a:rPr lang="en-US" altLang="zh-CN" sz="2400" b="1" dirty="0">
                <a:solidFill>
                  <a:srgbClr val="FF0000"/>
                </a:solidFill>
                <a:latin typeface="微软雅黑" panose="020B0503020204020204" pitchFamily="34" charset="-122"/>
                <a:ea typeface="微软雅黑" panose="020B0503020204020204" pitchFamily="34" charset="-122"/>
              </a:rPr>
              <a:t>  &lt;</a:t>
            </a:r>
            <a:r>
              <a:rPr lang="zh-CN" altLang="en-US" sz="2400" b="1" dirty="0">
                <a:solidFill>
                  <a:srgbClr val="FF0000"/>
                </a:solidFill>
                <a:latin typeface="微软雅黑" panose="020B0503020204020204" pitchFamily="34" charset="-122"/>
                <a:ea typeface="微软雅黑" panose="020B0503020204020204" pitchFamily="34" charset="-122"/>
              </a:rPr>
              <a:t>进程</a:t>
            </a:r>
            <a:r>
              <a:rPr lang="en-US" altLang="zh-CN" sz="2400" b="1" dirty="0">
                <a:solidFill>
                  <a:srgbClr val="FF0000"/>
                </a:solidFill>
                <a:latin typeface="微软雅黑" panose="020B0503020204020204" pitchFamily="34" charset="-122"/>
                <a:ea typeface="微软雅黑" panose="020B0503020204020204" pitchFamily="34" charset="-122"/>
              </a:rPr>
              <a:t>id, </a:t>
            </a:r>
            <a:r>
              <a:rPr lang="zh-CN" altLang="en-US" sz="2400" b="1" dirty="0">
                <a:solidFill>
                  <a:srgbClr val="FF0000"/>
                </a:solidFill>
                <a:latin typeface="微软雅黑" panose="020B0503020204020204" pitchFamily="34" charset="-122"/>
                <a:ea typeface="微软雅黑" panose="020B0503020204020204" pitchFamily="34" charset="-122"/>
              </a:rPr>
              <a:t>页编号</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偏移量</a:t>
            </a:r>
            <a:r>
              <a:rPr lang="en-US" altLang="zh-CN" sz="2400" b="1" dirty="0">
                <a:solidFill>
                  <a:srgbClr val="FF0000"/>
                </a:solidFill>
                <a:latin typeface="微软雅黑" panose="020B0503020204020204" pitchFamily="34" charset="-122"/>
                <a:ea typeface="微软雅黑" panose="020B0503020204020204" pitchFamily="34" charset="-122"/>
              </a:rPr>
              <a:t>&gt;</a:t>
            </a:r>
          </a:p>
          <a:p>
            <a:pPr eaLnBrk="1" hangingPunct="1">
              <a:lnSpc>
                <a:spcPct val="12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每一个表项：</a:t>
            </a:r>
            <a:r>
              <a:rPr lang="en-US" altLang="zh-CN" sz="2400" dirty="0">
                <a:latin typeface="微软雅黑" panose="020B0503020204020204" pitchFamily="34" charset="-122"/>
                <a:ea typeface="微软雅黑" panose="020B0503020204020204" pitchFamily="34" charset="-122"/>
              </a:rPr>
              <a:t> &lt;</a:t>
            </a:r>
            <a:r>
              <a:rPr lang="zh-CN" altLang="en-US" sz="2400" dirty="0">
                <a:latin typeface="微软雅黑" panose="020B0503020204020204" pitchFamily="34" charset="-122"/>
                <a:ea typeface="微软雅黑" panose="020B0503020204020204" pitchFamily="34" charset="-122"/>
              </a:rPr>
              <a:t>进程</a:t>
            </a:r>
            <a:r>
              <a:rPr lang="en-US" altLang="zh-CN" sz="2400" dirty="0">
                <a:latin typeface="微软雅黑" panose="020B0503020204020204" pitchFamily="34" charset="-122"/>
                <a:ea typeface="微软雅黑" panose="020B0503020204020204" pitchFamily="34" charset="-122"/>
              </a:rPr>
              <a:t>id, </a:t>
            </a:r>
            <a:r>
              <a:rPr lang="zh-CN" altLang="en-US" sz="2400" dirty="0">
                <a:latin typeface="微软雅黑" panose="020B0503020204020204" pitchFamily="34" charset="-122"/>
                <a:ea typeface="微软雅黑" panose="020B0503020204020204" pitchFamily="34" charset="-122"/>
              </a:rPr>
              <a:t>页编号</a:t>
            </a:r>
            <a:r>
              <a:rPr lang="en-US" altLang="zh-CN" sz="2400" dirty="0">
                <a:latin typeface="微软雅黑" panose="020B0503020204020204" pitchFamily="34" charset="-122"/>
                <a:ea typeface="微软雅黑" panose="020B0503020204020204" pitchFamily="34" charset="-122"/>
              </a:rPr>
              <a:t>&gt;. </a:t>
            </a:r>
          </a:p>
          <a:p>
            <a:pPr marL="0" indent="0" eaLnBrk="1" hangingPunct="1">
              <a:lnSpc>
                <a:spcPct val="120000"/>
              </a:lnSpc>
              <a:buNone/>
            </a:pPr>
            <a:r>
              <a:rPr lang="zh-CN" altLang="en-US" sz="2400" dirty="0">
                <a:latin typeface="微软雅黑" panose="020B0503020204020204" pitchFamily="34" charset="-122"/>
                <a:ea typeface="微软雅黑" panose="020B0503020204020204" pitchFamily="34" charset="-122"/>
              </a:rPr>
              <a:t>搜索倒排表以找到一个匹配。如果一个匹配</a:t>
            </a:r>
            <a:r>
              <a:rPr lang="en-US" altLang="zh-CN" sz="2400" dirty="0">
                <a:latin typeface="微软雅黑" panose="020B0503020204020204" pitchFamily="34" charset="-122"/>
                <a:ea typeface="微软雅黑" panose="020B0503020204020204" pitchFamily="34" charset="-122"/>
              </a:rPr>
              <a:t> </a:t>
            </a:r>
            <a:r>
              <a:rPr lang="en-US" altLang="zh-CN" sz="2400" i="1"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被找到</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那么物理地址</a:t>
            </a:r>
            <a:r>
              <a:rPr lang="en-US" altLang="zh-CN" sz="2400" dirty="0">
                <a:latin typeface="微软雅黑" panose="020B0503020204020204" pitchFamily="34" charset="-122"/>
                <a:ea typeface="微软雅黑" panose="020B0503020204020204" pitchFamily="34" charset="-122"/>
              </a:rPr>
              <a:t> &lt;</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offset&gt; </a:t>
            </a:r>
            <a:r>
              <a:rPr lang="zh-CN" altLang="en-US" sz="2400" dirty="0">
                <a:latin typeface="微软雅黑" panose="020B0503020204020204" pitchFamily="34" charset="-122"/>
                <a:ea typeface="微软雅黑" panose="020B0503020204020204" pitchFamily="34" charset="-122"/>
              </a:rPr>
              <a:t>就可以被产生。否则，这就是一个无效的地址访问。</a:t>
            </a:r>
            <a:endParaRPr lang="en-US" altLang="zh-CN" sz="240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虽然倒排页表减少了需要存储在每个页表中的内存，但当一个页访问出现时，</a:t>
            </a:r>
            <a:r>
              <a:rPr lang="zh-CN" altLang="en-US" sz="2400" b="1" dirty="0">
                <a:solidFill>
                  <a:srgbClr val="003399"/>
                </a:solidFill>
                <a:latin typeface="微软雅黑" panose="020B0503020204020204" pitchFamily="34" charset="-122"/>
                <a:ea typeface="微软雅黑" panose="020B0503020204020204" pitchFamily="34" charset="-122"/>
              </a:rPr>
              <a:t>增加了搜索表所需的时间</a:t>
            </a:r>
            <a:r>
              <a:rPr lang="zh-CN" altLang="en-US" sz="2400" b="1"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1722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2DB221D5-F94E-4C7C-8FD0-05161D8DF4B8}" type="slidenum">
              <a:rPr lang="zh-CN" altLang="en-US" sz="1400">
                <a:ea typeface="宋体" panose="02010600030101010101" pitchFamily="2" charset="-122"/>
              </a:rPr>
              <a:pPr algn="r" eaLnBrk="1" hangingPunct="1"/>
              <a:t>69</a:t>
            </a:fld>
            <a:endParaRPr lang="zh-CN" altLang="en-US" sz="1400">
              <a:ea typeface="宋体" panose="02010600030101010101" pitchFamily="2" charset="-122"/>
            </a:endParaRPr>
          </a:p>
        </p:txBody>
      </p:sp>
      <p:sp>
        <p:nvSpPr>
          <p:cNvPr id="37891" name="Rectangle 2"/>
          <p:cNvSpPr>
            <a:spLocks noGrp="1" noChangeArrowheads="1"/>
          </p:cNvSpPr>
          <p:nvPr>
            <p:ph type="title" idx="4294967295"/>
          </p:nvPr>
        </p:nvSpPr>
        <p:spPr>
          <a:xfrm>
            <a:off x="600437" y="114273"/>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倒排表结构</a:t>
            </a:r>
            <a:endParaRPr lang="en-US" altLang="zh-CN" sz="3800" b="1" dirty="0">
              <a:latin typeface="微软雅黑" panose="020B0503020204020204" pitchFamily="34" charset="-122"/>
              <a:ea typeface="微软雅黑" panose="020B0503020204020204" pitchFamily="34" charset="-122"/>
            </a:endParaRPr>
          </a:p>
        </p:txBody>
      </p:sp>
      <p:pic>
        <p:nvPicPr>
          <p:cNvPr id="37892" name="Picture 3"/>
          <p:cNvPicPr>
            <a:picLocks noChangeAspect="1" noChangeArrowheads="1"/>
          </p:cNvPicPr>
          <p:nvPr/>
        </p:nvPicPr>
        <p:blipFill>
          <a:blip r:embed="rId2">
            <a:extLst>
              <a:ext uri="{28A0092B-C50C-407E-A947-70E740481C1C}">
                <a14:useLocalDpi xmlns:a14="http://schemas.microsoft.com/office/drawing/2010/main" val="0"/>
              </a:ext>
            </a:extLst>
          </a:blip>
          <a:srcRect l="639" t="4491" r="479" b="4591"/>
          <a:stretch>
            <a:fillRect/>
          </a:stretch>
        </p:blipFill>
        <p:spPr bwMode="auto">
          <a:xfrm>
            <a:off x="1686719" y="1592264"/>
            <a:ext cx="5899150" cy="4338637"/>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76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9640B924-CAE8-4E94-B91A-A85A8F53AC70}" type="slidenum">
              <a:rPr lang="zh-CN" altLang="en-US" sz="1400">
                <a:latin typeface="微软雅黑" panose="020B0503020204020204" pitchFamily="34" charset="-122"/>
                <a:ea typeface="微软雅黑" panose="020B0503020204020204" pitchFamily="34" charset="-122"/>
              </a:rPr>
              <a:pPr algn="r" eaLnBrk="1" hangingPunct="1"/>
              <a:t>7</a:t>
            </a:fld>
            <a:endParaRPr lang="en-US" sz="1400">
              <a:latin typeface="微软雅黑" panose="020B0503020204020204" pitchFamily="34" charset="-122"/>
              <a:ea typeface="微软雅黑" panose="020B0503020204020204" pitchFamily="34" charset="-122"/>
            </a:endParaRPr>
          </a:p>
        </p:txBody>
      </p:sp>
      <p:sp>
        <p:nvSpPr>
          <p:cNvPr id="5123" name="Rectangle 2"/>
          <p:cNvSpPr>
            <a:spLocks noGrp="1" noChangeArrowheads="1"/>
          </p:cNvSpPr>
          <p:nvPr>
            <p:ph type="title" idx="4294967295"/>
          </p:nvPr>
        </p:nvSpPr>
        <p:spPr>
          <a:xfrm>
            <a:off x="672524" y="122364"/>
            <a:ext cx="7888070" cy="1325563"/>
          </a:xfrm>
        </p:spPr>
        <p:txBody>
          <a:bodyPr>
            <a:normAutofit/>
          </a:bodyPr>
          <a:lstStyle/>
          <a:p>
            <a:pPr algn="ctr"/>
            <a:r>
              <a:rPr lang="zh-CN" altLang="en-US" sz="4000" b="1" dirty="0">
                <a:latin typeface="微软雅黑" panose="020B0503020204020204" pitchFamily="34" charset="-122"/>
                <a:ea typeface="微软雅黑" panose="020B0503020204020204" pitchFamily="34" charset="-122"/>
              </a:rPr>
              <a:t>多道程序设计</a:t>
            </a:r>
            <a:endParaRPr lang="en-US" altLang="zh-CN" sz="3800" b="1" dirty="0">
              <a:latin typeface="微软雅黑" panose="020B0503020204020204" pitchFamily="34" charset="-122"/>
              <a:ea typeface="微软雅黑" panose="020B0503020204020204" pitchFamily="34" charset="-122"/>
            </a:endParaRPr>
          </a:p>
        </p:txBody>
      </p:sp>
      <p:sp>
        <p:nvSpPr>
          <p:cNvPr id="5126" name="Rectangle 8"/>
          <p:cNvSpPr>
            <a:spLocks noChangeArrowheads="1"/>
          </p:cNvSpPr>
          <p:nvPr/>
        </p:nvSpPr>
        <p:spPr bwMode="auto">
          <a:xfrm>
            <a:off x="241409" y="1214270"/>
            <a:ext cx="8750300" cy="52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spcBef>
                <a:spcPct val="20000"/>
              </a:spcBef>
              <a:buClr>
                <a:schemeClr val="tx1"/>
              </a:buClr>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各个进程轮流使用</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，每个进程跑几十或几百毫秒。</a:t>
            </a:r>
            <a:endParaRPr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tx1"/>
              </a:buClr>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任一时刻，只有一个进程在使用</a:t>
            </a:r>
            <a:r>
              <a:rPr lang="en-US" altLang="zh-CN" sz="2800" dirty="0">
                <a:latin typeface="微软雅黑" panose="020B0503020204020204" pitchFamily="34" charset="-122"/>
                <a:ea typeface="微软雅黑" panose="020B0503020204020204" pitchFamily="34" charset="-122"/>
              </a:rPr>
              <a:t>CPU</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indent="-457200" eaLnBrk="1" hangingPunct="1">
              <a:spcBef>
                <a:spcPct val="20000"/>
              </a:spcBef>
              <a:buClr>
                <a:schemeClr val="tx1"/>
              </a:buClr>
              <a:buFont typeface="Wingdings" panose="05000000000000000000" pitchFamily="2" charset="2"/>
              <a:buChar char="l"/>
            </a:pPr>
            <a:endParaRPr lang="en-US" sz="28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333417A-D616-4CE9-A358-E878694F1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196" y="2875306"/>
            <a:ext cx="7635195" cy="2306636"/>
          </a:xfrm>
          <a:prstGeom prst="rect">
            <a:avLst/>
          </a:prstGeom>
        </p:spPr>
      </p:pic>
    </p:spTree>
    <p:extLst>
      <p:ext uri="{BB962C8B-B14F-4D97-AF65-F5344CB8AC3E}">
        <p14:creationId xmlns:p14="http://schemas.microsoft.com/office/powerpoint/2010/main" val="749152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8369078E-C7ED-8E42-A81D-3D2866ABA953}" type="slidenum">
              <a:rPr lang="zh-CN" altLang="en-US" sz="1400">
                <a:latin typeface="微软雅黑" panose="020B0503020204020204" pitchFamily="34" charset="-122"/>
                <a:ea typeface="微软雅黑" panose="020B0503020204020204" pitchFamily="34" charset="-122"/>
                <a:cs typeface="宋体" charset="0"/>
              </a:rPr>
              <a:pPr algn="r" eaLnBrk="1" hangingPunct="1"/>
              <a:t>70</a:t>
            </a:fld>
            <a:endParaRPr lang="en-US" sz="1400">
              <a:latin typeface="微软雅黑" panose="020B0503020204020204" pitchFamily="34" charset="-122"/>
              <a:ea typeface="微软雅黑" panose="020B0503020204020204" pitchFamily="34" charset="-122"/>
              <a:cs typeface="宋体" charset="0"/>
            </a:endParaRPr>
          </a:p>
        </p:txBody>
      </p:sp>
      <p:sp>
        <p:nvSpPr>
          <p:cNvPr id="4099" name="Rectangle 2"/>
          <p:cNvSpPr>
            <a:spLocks noGrp="1" noChangeArrowheads="1"/>
          </p:cNvSpPr>
          <p:nvPr>
            <p:ph type="title" idx="4294967295"/>
          </p:nvPr>
        </p:nvSpPr>
        <p:spPr>
          <a:xfrm>
            <a:off x="628759" y="122364"/>
            <a:ext cx="7888070" cy="1026705"/>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cs typeface="宋体" charset="0"/>
              </a:rPr>
              <a:t>页面置换算法</a:t>
            </a:r>
            <a:endParaRPr lang="en-US" sz="3800" b="1" dirty="0">
              <a:latin typeface="微软雅黑" panose="020B0503020204020204" pitchFamily="34" charset="-122"/>
              <a:ea typeface="微软雅黑" panose="020B0503020204020204" pitchFamily="34" charset="-122"/>
              <a:cs typeface="宋体" charset="0"/>
            </a:endParaRPr>
          </a:p>
        </p:txBody>
      </p:sp>
      <p:sp>
        <p:nvSpPr>
          <p:cNvPr id="4100" name="Rectangle 3"/>
          <p:cNvSpPr>
            <a:spLocks noGrp="1" noChangeArrowheads="1"/>
          </p:cNvSpPr>
          <p:nvPr>
            <p:ph type="body" idx="4294967295"/>
          </p:nvPr>
        </p:nvSpPr>
        <p:spPr>
          <a:xfrm>
            <a:off x="414835" y="1222824"/>
            <a:ext cx="7499175" cy="4772025"/>
          </a:xfrm>
        </p:spPr>
        <p:txBody>
          <a:bodyPr>
            <a:normAutofit/>
          </a:bodyPr>
          <a:lstStyle/>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宋体" charset="0"/>
              </a:rPr>
              <a:t>发生缺页时，</a:t>
            </a:r>
            <a:r>
              <a:rPr lang="en-US" altLang="zh-CN" sz="2800" dirty="0">
                <a:latin typeface="微软雅黑" panose="020B0503020204020204" pitchFamily="34" charset="-122"/>
                <a:ea typeface="微软雅黑" panose="020B0503020204020204" pitchFamily="34" charset="-122"/>
                <a:cs typeface="宋体" charset="0"/>
              </a:rPr>
              <a:t>OS</a:t>
            </a:r>
            <a:r>
              <a:rPr lang="zh-CN" altLang="en-US" sz="2800" dirty="0">
                <a:latin typeface="微软雅黑" panose="020B0503020204020204" pitchFamily="34" charset="-122"/>
                <a:ea typeface="微软雅黑" panose="020B0503020204020204" pitchFamily="34" charset="-122"/>
                <a:cs typeface="宋体" charset="0"/>
              </a:rPr>
              <a:t>需要选择</a:t>
            </a:r>
            <a:r>
              <a:rPr lang="en-US" sz="2800" dirty="0">
                <a:latin typeface="微软雅黑" panose="020B0503020204020204" pitchFamily="34" charset="-122"/>
                <a:ea typeface="微软雅黑" panose="020B0503020204020204" pitchFamily="34" charset="-122"/>
                <a:cs typeface="宋体" charset="0"/>
              </a:rPr>
              <a:t> </a:t>
            </a:r>
          </a:p>
          <a:p>
            <a:pPr lvl="1" eaLnBrk="1" hangingPunct="1">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宋体" charset="0"/>
              </a:rPr>
              <a:t>那个页需要替换？</a:t>
            </a:r>
            <a:endParaRPr lang="en-US" sz="2000" dirty="0">
              <a:latin typeface="微软雅黑" panose="020B0503020204020204" pitchFamily="34" charset="-122"/>
              <a:ea typeface="微软雅黑" panose="020B0503020204020204" pitchFamily="34" charset="-122"/>
              <a:cs typeface="宋体" charset="0"/>
            </a:endParaRPr>
          </a:p>
          <a:p>
            <a:pPr lvl="1" eaLnBrk="1" hangingPunct="1">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宋体" charset="0"/>
              </a:rPr>
              <a:t>腾出空间放置新页。</a:t>
            </a:r>
            <a:endParaRPr lang="en-US" sz="2000" dirty="0">
              <a:latin typeface="微软雅黑" panose="020B0503020204020204" pitchFamily="34" charset="-122"/>
              <a:ea typeface="微软雅黑" panose="020B0503020204020204" pitchFamily="34" charset="-122"/>
              <a:cs typeface="宋体" charset="0"/>
            </a:endParaRPr>
          </a:p>
          <a:p>
            <a:pPr lvl="1" eaLnBrk="1" hangingPunct="1">
              <a:buFont typeface="Wingdings" panose="05000000000000000000" pitchFamily="2" charset="2"/>
              <a:buChar char="ü"/>
            </a:pPr>
            <a:endParaRPr lang="en-US" sz="2000" dirty="0">
              <a:latin typeface="微软雅黑" panose="020B0503020204020204" pitchFamily="34" charset="-122"/>
              <a:ea typeface="微软雅黑" panose="020B0503020204020204" pitchFamily="34" charset="-122"/>
              <a:cs typeface="宋体" charset="0"/>
            </a:endParaRPr>
          </a:p>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宋体" charset="0"/>
              </a:rPr>
              <a:t>修改后的页面需要保存</a:t>
            </a:r>
            <a:endParaRPr lang="en-US" sz="2800" dirty="0">
              <a:latin typeface="微软雅黑" panose="020B0503020204020204" pitchFamily="34" charset="-122"/>
              <a:ea typeface="微软雅黑" panose="020B0503020204020204" pitchFamily="34" charset="-122"/>
              <a:cs typeface="宋体" charset="0"/>
            </a:endParaRPr>
          </a:p>
          <a:p>
            <a:pPr lvl="1" eaLnBrk="1" hangingPunct="1">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宋体" charset="0"/>
              </a:rPr>
              <a:t>未修改的页面则可直接覆盖</a:t>
            </a:r>
            <a:endParaRPr lang="en-US" sz="2000" dirty="0">
              <a:latin typeface="微软雅黑" panose="020B0503020204020204" pitchFamily="34" charset="-122"/>
              <a:ea typeface="微软雅黑" panose="020B0503020204020204" pitchFamily="34" charset="-122"/>
              <a:cs typeface="宋体" charset="0"/>
            </a:endParaRPr>
          </a:p>
          <a:p>
            <a:pPr lvl="1" eaLnBrk="1" hangingPunct="1">
              <a:buFont typeface="Wingdings" panose="05000000000000000000" pitchFamily="2" charset="2"/>
              <a:buChar char="ü"/>
            </a:pPr>
            <a:endParaRPr lang="en-US" sz="2000" dirty="0">
              <a:latin typeface="微软雅黑" panose="020B0503020204020204" pitchFamily="34" charset="-122"/>
              <a:ea typeface="微软雅黑" panose="020B0503020204020204" pitchFamily="34" charset="-122"/>
              <a:cs typeface="宋体" charset="0"/>
            </a:endParaRPr>
          </a:p>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宋体" charset="0"/>
              </a:rPr>
              <a:t>最好不要选择经常被使用的页面</a:t>
            </a:r>
            <a:endParaRPr lang="en-US" altLang="zh-CN" sz="2800" dirty="0">
              <a:latin typeface="微软雅黑" panose="020B0503020204020204" pitchFamily="34" charset="-122"/>
              <a:ea typeface="微软雅黑" panose="020B0503020204020204" pitchFamily="34" charset="-122"/>
              <a:cs typeface="宋体" charset="0"/>
            </a:endParaRPr>
          </a:p>
          <a:p>
            <a:pPr marL="0" indent="0" eaLnBrk="1" hangingPunct="1">
              <a:buNone/>
            </a:pPr>
            <a:r>
              <a:rPr lang="en-US" sz="2800" dirty="0">
                <a:latin typeface="微软雅黑" panose="020B0503020204020204" pitchFamily="34" charset="-122"/>
                <a:ea typeface="微软雅黑" panose="020B0503020204020204" pitchFamily="34" charset="-122"/>
                <a:cs typeface="宋体" charset="0"/>
              </a:rPr>
              <a:t>   </a:t>
            </a:r>
            <a:r>
              <a:rPr lang="zh-CN" altLang="en-US" sz="2800" dirty="0">
                <a:latin typeface="微软雅黑" panose="020B0503020204020204" pitchFamily="34" charset="-122"/>
                <a:ea typeface="微软雅黑" panose="020B0503020204020204" pitchFamily="34" charset="-122"/>
                <a:cs typeface="宋体" charset="0"/>
              </a:rPr>
              <a:t>因该该页面很可能很快又被使用</a:t>
            </a:r>
            <a:endParaRPr lang="en-US" sz="2000" dirty="0">
              <a:latin typeface="微软雅黑" panose="020B0503020204020204" pitchFamily="34" charset="-122"/>
              <a:ea typeface="微软雅黑" panose="020B0503020204020204" pitchFamily="34" charset="-122"/>
              <a:cs typeface="宋体" charset="0"/>
            </a:endParaRPr>
          </a:p>
        </p:txBody>
      </p:sp>
      <p:pic>
        <p:nvPicPr>
          <p:cNvPr id="5" name="Picture 4" descr="4-10">
            <a:extLst>
              <a:ext uri="{FF2B5EF4-FFF2-40B4-BE49-F238E27FC236}">
                <a16:creationId xmlns:a16="http://schemas.microsoft.com/office/drawing/2014/main" id="{EC019C12-E46E-4F31-97EE-1C77981E4F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3569" y="1222824"/>
            <a:ext cx="2533104" cy="361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9642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C17F920E-3680-0547-AAAD-C976232DEAD0}" type="slidenum">
              <a:rPr lang="zh-CN" altLang="en-US" sz="1400">
                <a:latin typeface="微软雅黑" panose="020B0503020204020204" pitchFamily="34" charset="-122"/>
                <a:ea typeface="微软雅黑" panose="020B0503020204020204" pitchFamily="34" charset="-122"/>
                <a:cs typeface="宋体" charset="0"/>
              </a:rPr>
              <a:pPr algn="r" eaLnBrk="1" hangingPunct="1"/>
              <a:t>71</a:t>
            </a:fld>
            <a:endParaRPr lang="en-US" sz="1400">
              <a:latin typeface="微软雅黑" panose="020B0503020204020204" pitchFamily="34" charset="-122"/>
              <a:ea typeface="微软雅黑" panose="020B0503020204020204" pitchFamily="34" charset="-122"/>
              <a:cs typeface="宋体" charset="0"/>
            </a:endParaRPr>
          </a:p>
        </p:txBody>
      </p:sp>
      <p:sp>
        <p:nvSpPr>
          <p:cNvPr id="5123" name="Rectangle 2"/>
          <p:cNvSpPr>
            <a:spLocks noGrp="1" noChangeArrowheads="1"/>
          </p:cNvSpPr>
          <p:nvPr>
            <p:ph type="title" idx="4294967295"/>
          </p:nvPr>
        </p:nvSpPr>
        <p:spPr>
          <a:xfrm>
            <a:off x="0" y="0"/>
            <a:ext cx="9145588" cy="114300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cs typeface="宋体" charset="0"/>
              </a:rPr>
              <a:t>最优页面置换算法</a:t>
            </a:r>
            <a:endParaRPr lang="en-US" sz="3800" b="1" dirty="0">
              <a:latin typeface="微软雅黑" panose="020B0503020204020204" pitchFamily="34" charset="-122"/>
              <a:ea typeface="微软雅黑" panose="020B0503020204020204" pitchFamily="34" charset="-122"/>
              <a:cs typeface="宋体" charset="0"/>
            </a:endParaRPr>
          </a:p>
        </p:txBody>
      </p:sp>
      <p:sp>
        <p:nvSpPr>
          <p:cNvPr id="5124" name="Rectangle 3"/>
          <p:cNvSpPr>
            <a:spLocks noGrp="1" noChangeArrowheads="1"/>
          </p:cNvSpPr>
          <p:nvPr>
            <p:ph type="body" idx="4294967295"/>
          </p:nvPr>
        </p:nvSpPr>
        <p:spPr>
          <a:xfrm>
            <a:off x="737318" y="1534621"/>
            <a:ext cx="7828101" cy="1673871"/>
          </a:xfrm>
          <a:solidFill>
            <a:schemeClr val="accent2">
              <a:lumMod val="20000"/>
              <a:lumOff val="80000"/>
            </a:schemeClr>
          </a:solidFill>
          <a:ln w="25400">
            <a:solidFill>
              <a:srgbClr val="C00000"/>
            </a:solidFill>
          </a:ln>
        </p:spPr>
        <p:txBody>
          <a:bodyPr>
            <a:normAutofit/>
          </a:bodyPr>
          <a:lstStyle/>
          <a:p>
            <a:pPr marL="0" indent="0" eaLnBrk="1" hangingPunct="1">
              <a:buNone/>
            </a:pPr>
            <a:r>
              <a:rPr lang="zh-CN" altLang="en-US" sz="5400" b="1" dirty="0">
                <a:solidFill>
                  <a:srgbClr val="003399"/>
                </a:solidFill>
                <a:latin typeface="微软雅黑" panose="020B0503020204020204" pitchFamily="34" charset="-122"/>
                <a:ea typeface="微软雅黑" panose="020B0503020204020204" pitchFamily="34" charset="-122"/>
                <a:cs typeface="宋体" charset="0"/>
              </a:rPr>
              <a:t>替换最久远才使用的页面</a:t>
            </a:r>
            <a:endParaRPr lang="en-US" sz="5400" b="1" dirty="0">
              <a:solidFill>
                <a:srgbClr val="003399"/>
              </a:solidFill>
              <a:latin typeface="微软雅黑" panose="020B0503020204020204" pitchFamily="34" charset="-122"/>
              <a:ea typeface="微软雅黑" panose="020B0503020204020204" pitchFamily="34" charset="-122"/>
              <a:cs typeface="宋体" charset="0"/>
            </a:endParaRPr>
          </a:p>
          <a:p>
            <a:pPr eaLnBrk="1" hangingPunct="1">
              <a:buFont typeface="Wingdings" panose="05000000000000000000" pitchFamily="2" charset="2"/>
              <a:buChar char="l"/>
            </a:pPr>
            <a:endParaRPr lang="en-US" sz="2800" dirty="0">
              <a:solidFill>
                <a:srgbClr val="003399"/>
              </a:solidFill>
              <a:latin typeface="微软雅黑" panose="020B0503020204020204" pitchFamily="34" charset="-122"/>
              <a:ea typeface="微软雅黑" panose="020B0503020204020204" pitchFamily="34" charset="-122"/>
              <a:cs typeface="宋体" charset="0"/>
            </a:endParaRPr>
          </a:p>
          <a:p>
            <a:pPr eaLnBrk="1" hangingPunct="1">
              <a:buFont typeface="Wingdings" panose="05000000000000000000" pitchFamily="2" charset="2"/>
              <a:buChar char="l"/>
            </a:pPr>
            <a:endParaRPr lang="en-US" sz="2800" dirty="0">
              <a:solidFill>
                <a:srgbClr val="003399"/>
              </a:solidFill>
              <a:latin typeface="微软雅黑" panose="020B0503020204020204" pitchFamily="34" charset="-122"/>
              <a:ea typeface="微软雅黑" panose="020B0503020204020204" pitchFamily="34" charset="-122"/>
              <a:cs typeface="宋体" charset="0"/>
            </a:endParaRPr>
          </a:p>
          <a:p>
            <a:pPr marL="342946" lvl="1" indent="0" eaLnBrk="1" hangingPunct="1">
              <a:buNone/>
            </a:pPr>
            <a:endParaRPr lang="en-US" sz="2800" dirty="0">
              <a:solidFill>
                <a:srgbClr val="003399"/>
              </a:solidFill>
              <a:latin typeface="微软雅黑" panose="020B0503020204020204" pitchFamily="34" charset="-122"/>
              <a:ea typeface="微软雅黑" panose="020B0503020204020204" pitchFamily="34" charset="-122"/>
              <a:cs typeface="宋体" charset="0"/>
            </a:endParaRPr>
          </a:p>
        </p:txBody>
      </p:sp>
      <p:sp>
        <p:nvSpPr>
          <p:cNvPr id="2" name="矩形 1">
            <a:extLst>
              <a:ext uri="{FF2B5EF4-FFF2-40B4-BE49-F238E27FC236}">
                <a16:creationId xmlns:a16="http://schemas.microsoft.com/office/drawing/2014/main" id="{49695DDD-8071-4525-BCF2-C3AF34EA393B}"/>
              </a:ext>
            </a:extLst>
          </p:cNvPr>
          <p:cNvSpPr/>
          <p:nvPr/>
        </p:nvSpPr>
        <p:spPr>
          <a:xfrm>
            <a:off x="737319" y="3912499"/>
            <a:ext cx="7828100" cy="1497028"/>
          </a:xfrm>
          <a:prstGeom prst="rect">
            <a:avLst/>
          </a:prstGeom>
          <a:solidFill>
            <a:schemeClr val="accent2">
              <a:lumMod val="20000"/>
              <a:lumOff val="80000"/>
            </a:schemeClr>
          </a:solidFill>
          <a:ln w="25400">
            <a:solidFill>
              <a:srgbClr val="C00000"/>
            </a:solidFill>
          </a:ln>
        </p:spPr>
        <p:txBody>
          <a:bodyPr vert="horz" lIns="91440" tIns="45720" rIns="91440" bIns="45720" rtlCol="0">
            <a:normAutofit/>
          </a:bodyPr>
          <a:lstStyle/>
          <a:p>
            <a:pPr defTabSz="685891">
              <a:lnSpc>
                <a:spcPct val="90000"/>
              </a:lnSpc>
              <a:spcBef>
                <a:spcPts val="750"/>
              </a:spcBef>
            </a:pPr>
            <a:r>
              <a:rPr lang="zh-CN" altLang="en-US" sz="5400" b="1" dirty="0">
                <a:solidFill>
                  <a:srgbClr val="003399"/>
                </a:solidFill>
                <a:latin typeface="微软雅黑" panose="020B0503020204020204" pitchFamily="34" charset="-122"/>
                <a:ea typeface="微软雅黑" panose="020B0503020204020204" pitchFamily="34" charset="-122"/>
              </a:rPr>
              <a:t>性能最优，但是无法实现</a:t>
            </a:r>
            <a:endParaRPr lang="en-US" altLang="zh-CN" sz="5400" b="1" dirty="0">
              <a:solidFill>
                <a:srgbClr val="0033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0419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4AD7670A-0FF3-9C40-8DC0-FEA926280073}" type="slidenum">
              <a:rPr lang="zh-CN" altLang="en-US" sz="1400">
                <a:latin typeface="微软雅黑" panose="020B0503020204020204" pitchFamily="34" charset="-122"/>
                <a:ea typeface="微软雅黑" panose="020B0503020204020204" pitchFamily="34" charset="-122"/>
                <a:cs typeface="宋体" charset="0"/>
              </a:rPr>
              <a:pPr algn="r" eaLnBrk="1" hangingPunct="1"/>
              <a:t>72</a:t>
            </a:fld>
            <a:endParaRPr lang="en-US" sz="1400">
              <a:latin typeface="微软雅黑" panose="020B0503020204020204" pitchFamily="34" charset="-122"/>
              <a:ea typeface="微软雅黑" panose="020B0503020204020204" pitchFamily="34" charset="-122"/>
              <a:cs typeface="宋体" charset="0"/>
            </a:endParaRPr>
          </a:p>
        </p:txBody>
      </p:sp>
      <p:sp>
        <p:nvSpPr>
          <p:cNvPr id="6147" name="Rectangle 2"/>
          <p:cNvSpPr>
            <a:spLocks noGrp="1" noChangeArrowheads="1"/>
          </p:cNvSpPr>
          <p:nvPr>
            <p:ph type="title" idx="4294967295"/>
          </p:nvPr>
        </p:nvSpPr>
        <p:spPr>
          <a:xfrm>
            <a:off x="0" y="0"/>
            <a:ext cx="9145588" cy="1143000"/>
          </a:xfrm>
        </p:spPr>
        <p:txBody>
          <a:bodyPr>
            <a:normAutofit/>
          </a:bodyPr>
          <a:lstStyle/>
          <a:p>
            <a:pPr algn="ctr" eaLnBrk="1" hangingPunct="1"/>
            <a:r>
              <a:rPr lang="zh-CN" altLang="en-US" sz="4600" b="1" dirty="0">
                <a:latin typeface="微软雅黑" panose="020B0503020204020204" pitchFamily="34" charset="-122"/>
                <a:ea typeface="微软雅黑" panose="020B0503020204020204" pitchFamily="34" charset="-122"/>
                <a:cs typeface="宋体" charset="0"/>
              </a:rPr>
              <a:t>最近未使用页面置换算法（</a:t>
            </a:r>
            <a:r>
              <a:rPr lang="en-US" altLang="zh-CN" sz="4600" b="1" dirty="0">
                <a:latin typeface="微软雅黑" panose="020B0503020204020204" pitchFamily="34" charset="-122"/>
                <a:ea typeface="微软雅黑" panose="020B0503020204020204" pitchFamily="34" charset="-122"/>
                <a:cs typeface="宋体" charset="0"/>
              </a:rPr>
              <a:t>NRU</a:t>
            </a:r>
            <a:r>
              <a:rPr lang="zh-CN" altLang="en-US" sz="4600" b="1" dirty="0">
                <a:latin typeface="微软雅黑" panose="020B0503020204020204" pitchFamily="34" charset="-122"/>
                <a:ea typeface="微软雅黑" panose="020B0503020204020204" pitchFamily="34" charset="-122"/>
                <a:cs typeface="宋体" charset="0"/>
              </a:rPr>
              <a:t>）</a:t>
            </a:r>
            <a:endParaRPr lang="en-US" sz="4600" b="1" dirty="0">
              <a:latin typeface="微软雅黑" panose="020B0503020204020204" pitchFamily="34" charset="-122"/>
              <a:ea typeface="微软雅黑" panose="020B0503020204020204" pitchFamily="34" charset="-122"/>
              <a:cs typeface="宋体" charset="0"/>
            </a:endParaRPr>
          </a:p>
        </p:txBody>
      </p:sp>
      <p:sp>
        <p:nvSpPr>
          <p:cNvPr id="6148" name="Rectangle 3"/>
          <p:cNvSpPr>
            <a:spLocks noGrp="1" noChangeArrowheads="1"/>
          </p:cNvSpPr>
          <p:nvPr>
            <p:ph type="body" idx="4294967295"/>
          </p:nvPr>
        </p:nvSpPr>
        <p:spPr>
          <a:xfrm>
            <a:off x="454104" y="1103313"/>
            <a:ext cx="8457213" cy="5448300"/>
          </a:xfrm>
        </p:spPr>
        <p:txBody>
          <a:bodyPr/>
          <a:lstStyle/>
          <a:p>
            <a:pPr eaLnBrk="1" hangingPunct="1">
              <a:lnSpc>
                <a:spcPct val="80000"/>
              </a:lnSpc>
              <a:buFont typeface="Wingdings" panose="05000000000000000000" pitchFamily="2" charset="2"/>
              <a:buChar char="l"/>
            </a:pPr>
            <a:r>
              <a:rPr lang="zh-CN" altLang="en-US" sz="2600" b="1" dirty="0">
                <a:latin typeface="微软雅黑" panose="020B0503020204020204" pitchFamily="34" charset="-122"/>
                <a:ea typeface="微软雅黑" panose="020B0503020204020204" pitchFamily="34" charset="-122"/>
                <a:cs typeface="宋体" charset="0"/>
              </a:rPr>
              <a:t>每个页面有访问位</a:t>
            </a:r>
            <a:r>
              <a:rPr lang="en-US" sz="2600" b="1" dirty="0">
                <a:latin typeface="微软雅黑" panose="020B0503020204020204" pitchFamily="34" charset="-122"/>
                <a:ea typeface="微软雅黑" panose="020B0503020204020204" pitchFamily="34" charset="-122"/>
                <a:cs typeface="宋体" charset="0"/>
              </a:rPr>
              <a:t> (R)</a:t>
            </a:r>
            <a:r>
              <a:rPr lang="zh-CN" altLang="en-US" sz="2600" b="1" dirty="0">
                <a:latin typeface="微软雅黑" panose="020B0503020204020204" pitchFamily="34" charset="-122"/>
                <a:ea typeface="微软雅黑" panose="020B0503020204020204" pitchFamily="34" charset="-122"/>
                <a:cs typeface="宋体" charset="0"/>
              </a:rPr>
              <a:t>和修改位</a:t>
            </a:r>
            <a:r>
              <a:rPr lang="en-US" sz="2600" b="1" dirty="0">
                <a:latin typeface="微软雅黑" panose="020B0503020204020204" pitchFamily="34" charset="-122"/>
                <a:ea typeface="微软雅黑" panose="020B0503020204020204" pitchFamily="34" charset="-122"/>
                <a:cs typeface="宋体" charset="0"/>
              </a:rPr>
              <a:t> (M).</a:t>
            </a:r>
          </a:p>
          <a:p>
            <a:pPr marL="914400" lvl="1" indent="-457200" eaLnBrk="1" hangingPunct="1">
              <a:lnSpc>
                <a:spcPct val="8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宋体" charset="0"/>
              </a:rPr>
              <a:t>当页面被访问和修改时，相应位被设置；</a:t>
            </a:r>
            <a:endParaRPr lang="en-US" sz="2400" dirty="0">
              <a:latin typeface="微软雅黑" panose="020B0503020204020204" pitchFamily="34" charset="-122"/>
              <a:ea typeface="微软雅黑" panose="020B0503020204020204" pitchFamily="34" charset="-122"/>
              <a:cs typeface="宋体" charset="0"/>
            </a:endParaRPr>
          </a:p>
          <a:p>
            <a:pPr marL="914400" lvl="1" indent="-457200" eaLnBrk="1" hangingPunct="1">
              <a:lnSpc>
                <a:spcPct val="8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宋体" charset="0"/>
              </a:rPr>
              <a:t>当一个进程开始时，所有页面的访问位和修改位都置零；</a:t>
            </a:r>
            <a:endParaRPr lang="en-US" sz="2400" dirty="0">
              <a:latin typeface="微软雅黑" panose="020B0503020204020204" pitchFamily="34" charset="-122"/>
              <a:ea typeface="微软雅黑" panose="020B0503020204020204" pitchFamily="34" charset="-122"/>
              <a:cs typeface="宋体" charset="0"/>
            </a:endParaRPr>
          </a:p>
          <a:p>
            <a:pPr marL="914400" lvl="1" indent="-457200" eaLnBrk="1" hangingPunct="1">
              <a:lnSpc>
                <a:spcPct val="8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宋体" charset="0"/>
              </a:rPr>
              <a:t>每隔一定时间</a:t>
            </a:r>
            <a:r>
              <a:rPr lang="en-US" sz="2400" dirty="0">
                <a:latin typeface="微软雅黑" panose="020B0503020204020204" pitchFamily="34" charset="-122"/>
                <a:ea typeface="微软雅黑" panose="020B0503020204020204" pitchFamily="34" charset="-122"/>
                <a:cs typeface="宋体" charset="0"/>
              </a:rPr>
              <a:t> (</a:t>
            </a:r>
            <a:r>
              <a:rPr lang="zh-CN" altLang="en-US" sz="2400" dirty="0">
                <a:latin typeface="微软雅黑" panose="020B0503020204020204" pitchFamily="34" charset="-122"/>
                <a:ea typeface="微软雅黑" panose="020B0503020204020204" pitchFamily="34" charset="-122"/>
                <a:cs typeface="宋体" charset="0"/>
              </a:rPr>
              <a:t>比如大约</a:t>
            </a:r>
            <a:r>
              <a:rPr lang="en-US" altLang="zh-CN" sz="2400" dirty="0">
                <a:latin typeface="微软雅黑" panose="020B0503020204020204" pitchFamily="34" charset="-122"/>
                <a:ea typeface="微软雅黑" panose="020B0503020204020204" pitchFamily="34" charset="-122"/>
                <a:cs typeface="宋体" charset="0"/>
              </a:rPr>
              <a:t>30</a:t>
            </a:r>
            <a:r>
              <a:rPr lang="zh-CN" altLang="en-US" sz="2400" dirty="0">
                <a:latin typeface="微软雅黑" panose="020B0503020204020204" pitchFamily="34" charset="-122"/>
                <a:ea typeface="微软雅黑" panose="020B0503020204020204" pitchFamily="34" charset="-122"/>
                <a:cs typeface="宋体" charset="0"/>
              </a:rPr>
              <a:t>毫秒），访问位将置零。</a:t>
            </a:r>
            <a:endParaRPr lang="en-US" altLang="zh-CN" sz="2400" dirty="0">
              <a:latin typeface="微软雅黑" panose="020B0503020204020204" pitchFamily="34" charset="-122"/>
              <a:ea typeface="微软雅黑" panose="020B0503020204020204" pitchFamily="34" charset="-122"/>
              <a:cs typeface="宋体" charset="0"/>
            </a:endParaRPr>
          </a:p>
          <a:p>
            <a:pPr marL="457200" lvl="1" indent="0" eaLnBrk="1" hangingPunct="1">
              <a:lnSpc>
                <a:spcPct val="80000"/>
              </a:lnSpc>
              <a:buNone/>
            </a:pPr>
            <a:endParaRPr lang="en-US" sz="2400" dirty="0">
              <a:latin typeface="微软雅黑" panose="020B0503020204020204" pitchFamily="34" charset="-122"/>
              <a:ea typeface="微软雅黑" panose="020B0503020204020204" pitchFamily="34" charset="-122"/>
              <a:cs typeface="宋体" charset="0"/>
            </a:endParaRPr>
          </a:p>
          <a:p>
            <a:pPr eaLnBrk="1" hangingPunct="1">
              <a:lnSpc>
                <a:spcPct val="8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cs typeface="宋体" charset="0"/>
              </a:rPr>
              <a:t>根据上述位将页面分为如下四类：</a:t>
            </a:r>
            <a:endParaRPr lang="en-US" sz="2800" b="1" dirty="0">
              <a:latin typeface="微软雅黑" panose="020B0503020204020204" pitchFamily="34" charset="-122"/>
              <a:ea typeface="微软雅黑" panose="020B0503020204020204" pitchFamily="34" charset="-122"/>
              <a:cs typeface="宋体" charset="0"/>
            </a:endParaRPr>
          </a:p>
          <a:p>
            <a:pPr marL="914400" lvl="1" indent="-457200" eaLnBrk="1" hangingPunct="1">
              <a:lnSpc>
                <a:spcPct val="80000"/>
              </a:lnSpc>
              <a:buClr>
                <a:schemeClr val="tx1"/>
              </a:buClr>
              <a:buSzPct val="50000"/>
              <a:buFont typeface="Wingdings" panose="05000000000000000000" pitchFamily="2" charset="2"/>
              <a:buChar char="ü"/>
            </a:pPr>
            <a:r>
              <a:rPr lang="en-US" sz="2400" dirty="0">
                <a:latin typeface="微软雅黑" panose="020B0503020204020204" pitchFamily="34" charset="-122"/>
                <a:ea typeface="微软雅黑" panose="020B0503020204020204" pitchFamily="34" charset="-122"/>
                <a:cs typeface="宋体" charset="0"/>
              </a:rPr>
              <a:t>Class 0: </a:t>
            </a:r>
            <a:r>
              <a:rPr lang="zh-CN" altLang="en-US" sz="2400" dirty="0">
                <a:latin typeface="微软雅黑" panose="020B0503020204020204" pitchFamily="34" charset="-122"/>
                <a:ea typeface="微软雅黑" panose="020B0503020204020204" pitchFamily="34" charset="-122"/>
                <a:cs typeface="宋体" charset="0"/>
              </a:rPr>
              <a:t>未访问，未修改</a:t>
            </a:r>
            <a:endParaRPr lang="en-US" sz="2400" dirty="0">
              <a:latin typeface="微软雅黑" panose="020B0503020204020204" pitchFamily="34" charset="-122"/>
              <a:ea typeface="微软雅黑" panose="020B0503020204020204" pitchFamily="34" charset="-122"/>
              <a:cs typeface="宋体" charset="0"/>
            </a:endParaRPr>
          </a:p>
          <a:p>
            <a:pPr marL="914400" lvl="1" indent="-457200">
              <a:lnSpc>
                <a:spcPct val="80000"/>
              </a:lnSpc>
              <a:buClr>
                <a:schemeClr val="tx1"/>
              </a:buClr>
              <a:buSzPct val="50000"/>
              <a:buFont typeface="Wingdings" panose="05000000000000000000" pitchFamily="2" charset="2"/>
              <a:buChar char="ü"/>
            </a:pPr>
            <a:r>
              <a:rPr lang="en-US" sz="2400" dirty="0">
                <a:latin typeface="微软雅黑" panose="020B0503020204020204" pitchFamily="34" charset="-122"/>
                <a:ea typeface="微软雅黑" panose="020B0503020204020204" pitchFamily="34" charset="-122"/>
                <a:cs typeface="宋体" charset="0"/>
              </a:rPr>
              <a:t>Class 1: </a:t>
            </a:r>
            <a:r>
              <a:rPr lang="zh-CN" altLang="en-US" sz="2400" dirty="0">
                <a:latin typeface="微软雅黑" panose="020B0503020204020204" pitchFamily="34" charset="-122"/>
                <a:ea typeface="微软雅黑" panose="020B0503020204020204" pitchFamily="34" charset="-122"/>
                <a:cs typeface="宋体" charset="0"/>
              </a:rPr>
              <a:t>未访问，已修改</a:t>
            </a:r>
            <a:endParaRPr lang="en-US" sz="2400" dirty="0">
              <a:latin typeface="微软雅黑" panose="020B0503020204020204" pitchFamily="34" charset="-122"/>
              <a:ea typeface="微软雅黑" panose="020B0503020204020204" pitchFamily="34" charset="-122"/>
              <a:cs typeface="宋体" charset="0"/>
            </a:endParaRPr>
          </a:p>
          <a:p>
            <a:pPr marL="914400" lvl="1" indent="-457200" eaLnBrk="1" hangingPunct="1">
              <a:lnSpc>
                <a:spcPct val="80000"/>
              </a:lnSpc>
              <a:buClr>
                <a:schemeClr val="tx1"/>
              </a:buClr>
              <a:buSzPct val="50000"/>
              <a:buFont typeface="Wingdings" panose="05000000000000000000" pitchFamily="2" charset="2"/>
              <a:buChar char="ü"/>
            </a:pPr>
            <a:r>
              <a:rPr lang="en-US" sz="2400" dirty="0">
                <a:latin typeface="微软雅黑" panose="020B0503020204020204" pitchFamily="34" charset="-122"/>
                <a:ea typeface="微软雅黑" panose="020B0503020204020204" pitchFamily="34" charset="-122"/>
                <a:cs typeface="宋体" charset="0"/>
              </a:rPr>
              <a:t>Class 2: </a:t>
            </a:r>
            <a:r>
              <a:rPr lang="zh-CN" altLang="en-US" sz="2400" dirty="0">
                <a:latin typeface="微软雅黑" panose="020B0503020204020204" pitchFamily="34" charset="-122"/>
                <a:ea typeface="微软雅黑" panose="020B0503020204020204" pitchFamily="34" charset="-122"/>
                <a:cs typeface="宋体" charset="0"/>
              </a:rPr>
              <a:t>已访问，未修改</a:t>
            </a:r>
            <a:endParaRPr lang="en-US" sz="2400" dirty="0">
              <a:latin typeface="微软雅黑" panose="020B0503020204020204" pitchFamily="34" charset="-122"/>
              <a:ea typeface="微软雅黑" panose="020B0503020204020204" pitchFamily="34" charset="-122"/>
              <a:cs typeface="宋体" charset="0"/>
            </a:endParaRPr>
          </a:p>
          <a:p>
            <a:pPr marL="914400" lvl="1" indent="-457200" eaLnBrk="1" hangingPunct="1">
              <a:lnSpc>
                <a:spcPct val="80000"/>
              </a:lnSpc>
              <a:buClr>
                <a:schemeClr val="tx1"/>
              </a:buClr>
              <a:buSzPct val="50000"/>
              <a:buFont typeface="Wingdings" panose="05000000000000000000" pitchFamily="2" charset="2"/>
              <a:buChar char="ü"/>
            </a:pPr>
            <a:r>
              <a:rPr lang="en-US" sz="2400" dirty="0">
                <a:latin typeface="微软雅黑" panose="020B0503020204020204" pitchFamily="34" charset="-122"/>
                <a:ea typeface="微软雅黑" panose="020B0503020204020204" pitchFamily="34" charset="-122"/>
                <a:cs typeface="宋体" charset="0"/>
              </a:rPr>
              <a:t>Class 3: </a:t>
            </a:r>
            <a:r>
              <a:rPr lang="zh-CN" altLang="en-US" sz="2400" dirty="0">
                <a:latin typeface="微软雅黑" panose="020B0503020204020204" pitchFamily="34" charset="-122"/>
                <a:ea typeface="微软雅黑" panose="020B0503020204020204" pitchFamily="34" charset="-122"/>
                <a:cs typeface="宋体" charset="0"/>
              </a:rPr>
              <a:t>已访问，已修改</a:t>
            </a:r>
            <a:endParaRPr lang="en-US" altLang="zh-CN" sz="2400" dirty="0">
              <a:latin typeface="微软雅黑" panose="020B0503020204020204" pitchFamily="34" charset="-122"/>
              <a:ea typeface="微软雅黑" panose="020B0503020204020204" pitchFamily="34" charset="-122"/>
              <a:cs typeface="宋体" charset="0"/>
            </a:endParaRPr>
          </a:p>
          <a:p>
            <a:pPr marL="914400" lvl="1" indent="-457200" eaLnBrk="1" hangingPunct="1">
              <a:lnSpc>
                <a:spcPct val="80000"/>
              </a:lnSpc>
              <a:buClr>
                <a:schemeClr val="tx1"/>
              </a:buClr>
              <a:buSzPct val="50000"/>
              <a:buFont typeface="Wingdings" panose="05000000000000000000" pitchFamily="2" charset="2"/>
              <a:buChar char="ü"/>
            </a:pPr>
            <a:endParaRPr lang="en-US" sz="2400" dirty="0">
              <a:latin typeface="微软雅黑" panose="020B0503020204020204" pitchFamily="34" charset="-122"/>
              <a:ea typeface="微软雅黑" panose="020B0503020204020204" pitchFamily="34" charset="-122"/>
              <a:cs typeface="宋体" charset="0"/>
            </a:endParaRPr>
          </a:p>
          <a:p>
            <a:pPr eaLnBrk="1" hangingPunct="1">
              <a:lnSpc>
                <a:spcPct val="80000"/>
              </a:lnSpc>
              <a:buFont typeface="Wingdings" panose="05000000000000000000" pitchFamily="2" charset="2"/>
              <a:buChar char="l"/>
            </a:pPr>
            <a:r>
              <a:rPr lang="en-US" sz="2800" b="1" dirty="0">
                <a:solidFill>
                  <a:srgbClr val="FF0000"/>
                </a:solidFill>
                <a:latin typeface="微软雅黑" panose="020B0503020204020204" pitchFamily="34" charset="-122"/>
                <a:ea typeface="微软雅黑" panose="020B0503020204020204" pitchFamily="34" charset="-122"/>
                <a:cs typeface="宋体" charset="0"/>
              </a:rPr>
              <a:t>NRU</a:t>
            </a:r>
            <a:r>
              <a:rPr lang="zh-CN" altLang="en-US" sz="2800" b="1" dirty="0">
                <a:solidFill>
                  <a:srgbClr val="FF0000"/>
                </a:solidFill>
                <a:latin typeface="微软雅黑" panose="020B0503020204020204" pitchFamily="34" charset="-122"/>
                <a:ea typeface="微软雅黑" panose="020B0503020204020204" pitchFamily="34" charset="-122"/>
                <a:cs typeface="宋体" charset="0"/>
              </a:rPr>
              <a:t>思想：</a:t>
            </a:r>
            <a:endParaRPr lang="en-US" altLang="zh-CN" sz="2800" b="1" dirty="0">
              <a:solidFill>
                <a:srgbClr val="FF0000"/>
              </a:solidFill>
              <a:latin typeface="微软雅黑" panose="020B0503020204020204" pitchFamily="34" charset="-122"/>
              <a:ea typeface="微软雅黑" panose="020B0503020204020204" pitchFamily="34" charset="-122"/>
              <a:cs typeface="宋体" charset="0"/>
            </a:endParaRPr>
          </a:p>
          <a:p>
            <a:pPr marL="0" indent="0" eaLnBrk="1" hangingPunct="1">
              <a:lnSpc>
                <a:spcPct val="80000"/>
              </a:lnSpc>
              <a:buNone/>
            </a:pPr>
            <a:r>
              <a:rPr lang="en-US" altLang="zh-CN" sz="2800" b="1" dirty="0">
                <a:solidFill>
                  <a:srgbClr val="FF0000"/>
                </a:solidFill>
                <a:latin typeface="微软雅黑" panose="020B0503020204020204" pitchFamily="34" charset="-122"/>
                <a:ea typeface="微软雅黑" panose="020B0503020204020204" pitchFamily="34" charset="-122"/>
                <a:cs typeface="宋体" charset="0"/>
              </a:rPr>
              <a:t>   </a:t>
            </a:r>
            <a:r>
              <a:rPr lang="zh-CN" altLang="en-US" sz="2800" b="1" dirty="0">
                <a:solidFill>
                  <a:srgbClr val="FF0000"/>
                </a:solidFill>
                <a:latin typeface="微软雅黑" panose="020B0503020204020204" pitchFamily="34" charset="-122"/>
                <a:ea typeface="微软雅黑" panose="020B0503020204020204" pitchFamily="34" charset="-122"/>
                <a:cs typeface="宋体" charset="0"/>
              </a:rPr>
              <a:t>从最低编号的非空类中随机选择一个页面</a:t>
            </a:r>
            <a:endParaRPr lang="en-US" sz="2400" dirty="0">
              <a:solidFill>
                <a:srgbClr val="FF0000"/>
              </a:solidFill>
              <a:latin typeface="微软雅黑" panose="020B0503020204020204" pitchFamily="34" charset="-122"/>
              <a:ea typeface="微软雅黑" panose="020B0503020204020204" pitchFamily="34" charset="-122"/>
              <a:cs typeface="宋体" charset="0"/>
            </a:endParaRPr>
          </a:p>
        </p:txBody>
      </p:sp>
    </p:spTree>
    <p:extLst>
      <p:ext uri="{BB962C8B-B14F-4D97-AF65-F5344CB8AC3E}">
        <p14:creationId xmlns:p14="http://schemas.microsoft.com/office/powerpoint/2010/main" val="2356259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42B84E5D-E209-494A-A1B0-D2BAF8DFC1E0}" type="slidenum">
              <a:rPr lang="zh-CN" altLang="en-US" sz="1400">
                <a:latin typeface="微软雅黑" panose="020B0503020204020204" pitchFamily="34" charset="-122"/>
                <a:ea typeface="微软雅黑" panose="020B0503020204020204" pitchFamily="34" charset="-122"/>
                <a:cs typeface="宋体" charset="0"/>
              </a:rPr>
              <a:pPr algn="r" eaLnBrk="1" hangingPunct="1"/>
              <a:t>73</a:t>
            </a:fld>
            <a:endParaRPr lang="en-US" sz="1400">
              <a:latin typeface="微软雅黑" panose="020B0503020204020204" pitchFamily="34" charset="-122"/>
              <a:ea typeface="微软雅黑" panose="020B0503020204020204" pitchFamily="34" charset="-122"/>
              <a:cs typeface="宋体" charset="0"/>
            </a:endParaRPr>
          </a:p>
        </p:txBody>
      </p:sp>
      <p:sp>
        <p:nvSpPr>
          <p:cNvPr id="7171" name="Rectangle 2"/>
          <p:cNvSpPr>
            <a:spLocks noGrp="1" noChangeArrowheads="1"/>
          </p:cNvSpPr>
          <p:nvPr>
            <p:ph type="title" idx="4294967295"/>
          </p:nvPr>
        </p:nvSpPr>
        <p:spPr>
          <a:xfrm>
            <a:off x="98442" y="0"/>
            <a:ext cx="8891544" cy="1143000"/>
          </a:xfrm>
        </p:spPr>
        <p:txBody>
          <a:bodyPr>
            <a:normAutofit/>
          </a:bodyPr>
          <a:lstStyle/>
          <a:p>
            <a:pPr algn="ctr" eaLnBrk="1" hangingPunct="1"/>
            <a:r>
              <a:rPr lang="zh-CN" altLang="en-US" sz="4800" b="1" dirty="0">
                <a:latin typeface="微软雅黑" panose="020B0503020204020204" pitchFamily="34" charset="-122"/>
                <a:ea typeface="微软雅黑" panose="020B0503020204020204" pitchFamily="34" charset="-122"/>
                <a:cs typeface="宋体" charset="0"/>
              </a:rPr>
              <a:t>先进先出页面置换算法</a:t>
            </a:r>
            <a:endParaRPr lang="en-US" sz="4800" b="1" dirty="0">
              <a:latin typeface="微软雅黑" panose="020B0503020204020204" pitchFamily="34" charset="-122"/>
              <a:ea typeface="微软雅黑" panose="020B0503020204020204" pitchFamily="34" charset="-122"/>
              <a:cs typeface="宋体" charset="0"/>
            </a:endParaRPr>
          </a:p>
        </p:txBody>
      </p:sp>
      <p:sp>
        <p:nvSpPr>
          <p:cNvPr id="7172" name="Rectangle 3"/>
          <p:cNvSpPr>
            <a:spLocks noGrp="1" noChangeArrowheads="1"/>
          </p:cNvSpPr>
          <p:nvPr>
            <p:ph type="body" idx="4294967295"/>
          </p:nvPr>
        </p:nvSpPr>
        <p:spPr>
          <a:xfrm>
            <a:off x="324519" y="1260252"/>
            <a:ext cx="8561287" cy="4657725"/>
          </a:xfrm>
        </p:spPr>
        <p:txBody>
          <a:bodyPr/>
          <a:lstStyle/>
          <a:p>
            <a:pPr eaLnBrk="1" hangingPunct="1">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宋体" charset="0"/>
              </a:rPr>
              <a:t>维护一个所有当前在内存中的页面的链表</a:t>
            </a:r>
            <a:r>
              <a:rPr lang="en-US" sz="2800" dirty="0">
                <a:latin typeface="微软雅黑" panose="020B0503020204020204" pitchFamily="34" charset="-122"/>
                <a:ea typeface="微软雅黑" panose="020B0503020204020204" pitchFamily="34" charset="-122"/>
                <a:cs typeface="宋体" charset="0"/>
              </a:rPr>
              <a:t> </a:t>
            </a:r>
          </a:p>
          <a:p>
            <a:pPr lvl="1" eaLnBrk="1" hangingPunct="1">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cs typeface="宋体" charset="0"/>
              </a:rPr>
              <a:t>最先进入内存的页面放在表头</a:t>
            </a:r>
            <a:endParaRPr lang="en-US" dirty="0">
              <a:latin typeface="微软雅黑" panose="020B0503020204020204" pitchFamily="34" charset="-122"/>
              <a:ea typeface="微软雅黑" panose="020B0503020204020204" pitchFamily="34" charset="-122"/>
              <a:cs typeface="宋体" charset="0"/>
            </a:endParaRPr>
          </a:p>
          <a:p>
            <a:pPr eaLnBrk="1" hangingPunct="1">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宋体" charset="0"/>
              </a:rPr>
              <a:t>思想：总是置换掉表头的页面</a:t>
            </a:r>
            <a:endParaRPr lang="en-US" sz="2800" dirty="0">
              <a:latin typeface="微软雅黑" panose="020B0503020204020204" pitchFamily="34" charset="-122"/>
              <a:ea typeface="微软雅黑" panose="020B0503020204020204" pitchFamily="34" charset="-122"/>
              <a:cs typeface="宋体" charset="0"/>
            </a:endParaRPr>
          </a:p>
          <a:p>
            <a:pPr eaLnBrk="1" hangingPunct="1">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宋体" charset="0"/>
              </a:rPr>
              <a:t>优点</a:t>
            </a:r>
            <a:r>
              <a:rPr lang="en-US" sz="2800" dirty="0">
                <a:latin typeface="微软雅黑" panose="020B0503020204020204" pitchFamily="34" charset="-122"/>
                <a:ea typeface="微软雅黑" panose="020B0503020204020204" pitchFamily="34" charset="-122"/>
                <a:cs typeface="宋体" charset="0"/>
              </a:rPr>
              <a:t>: </a:t>
            </a:r>
            <a:r>
              <a:rPr lang="zh-CN" altLang="en-US" sz="2800" dirty="0">
                <a:latin typeface="微软雅黑" panose="020B0503020204020204" pitchFamily="34" charset="-122"/>
                <a:ea typeface="微软雅黑" panose="020B0503020204020204" pitchFamily="34" charset="-122"/>
                <a:cs typeface="宋体" charset="0"/>
              </a:rPr>
              <a:t>易于实现</a:t>
            </a:r>
            <a:endParaRPr lang="en-US" sz="2800" dirty="0">
              <a:latin typeface="微软雅黑" panose="020B0503020204020204" pitchFamily="34" charset="-122"/>
              <a:ea typeface="微软雅黑" panose="020B0503020204020204" pitchFamily="34" charset="-122"/>
              <a:cs typeface="宋体" charset="0"/>
            </a:endParaRPr>
          </a:p>
          <a:p>
            <a:pPr eaLnBrk="1" hangingPunct="1">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宋体" charset="0"/>
              </a:rPr>
              <a:t>缺点：</a:t>
            </a:r>
            <a:endParaRPr lang="en-US" altLang="zh-CN" sz="2800" dirty="0">
              <a:latin typeface="微软雅黑" panose="020B0503020204020204" pitchFamily="34" charset="-122"/>
              <a:ea typeface="微软雅黑" panose="020B0503020204020204" pitchFamily="34" charset="-122"/>
              <a:cs typeface="宋体" charset="0"/>
            </a:endParaRPr>
          </a:p>
          <a:p>
            <a:pPr marL="0" indent="0" eaLnBrk="1" hangingPunct="1">
              <a:lnSpc>
                <a:spcPct val="150000"/>
              </a:lnSpc>
              <a:buNone/>
            </a:pPr>
            <a:r>
              <a:rPr lang="en-US" altLang="zh-CN" sz="2800" dirty="0">
                <a:latin typeface="微软雅黑" panose="020B0503020204020204" pitchFamily="34" charset="-122"/>
                <a:ea typeface="微软雅黑" panose="020B0503020204020204" pitchFamily="34" charset="-122"/>
                <a:cs typeface="宋体" charset="0"/>
              </a:rPr>
              <a:t>  </a:t>
            </a:r>
            <a:r>
              <a:rPr lang="zh-CN" altLang="en-US" sz="2800" dirty="0">
                <a:latin typeface="微软雅黑" panose="020B0503020204020204" pitchFamily="34" charset="-122"/>
                <a:ea typeface="微软雅黑" panose="020B0503020204020204" pitchFamily="34" charset="-122"/>
                <a:cs typeface="宋体" charset="0"/>
              </a:rPr>
              <a:t>最先进入内存的页面可能是被频繁使用的页面</a:t>
            </a:r>
            <a:endParaRPr lang="en-US" dirty="0">
              <a:latin typeface="微软雅黑" panose="020B0503020204020204" pitchFamily="34" charset="-122"/>
              <a:ea typeface="微软雅黑" panose="020B0503020204020204" pitchFamily="34" charset="-122"/>
              <a:cs typeface="宋体" charset="0"/>
            </a:endParaRPr>
          </a:p>
        </p:txBody>
      </p:sp>
    </p:spTree>
    <p:extLst>
      <p:ext uri="{BB962C8B-B14F-4D97-AF65-F5344CB8AC3E}">
        <p14:creationId xmlns:p14="http://schemas.microsoft.com/office/powerpoint/2010/main" val="815959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4C93970E-8813-AD4C-B646-B2AA6FC95E0F}" type="slidenum">
              <a:rPr lang="zh-CN" altLang="en-US" sz="1400">
                <a:ea typeface="宋体" charset="0"/>
                <a:cs typeface="宋体" charset="0"/>
              </a:rPr>
              <a:pPr algn="r" eaLnBrk="1" hangingPunct="1"/>
              <a:t>74</a:t>
            </a:fld>
            <a:endParaRPr lang="en-US" sz="1400">
              <a:ea typeface="宋体" charset="0"/>
              <a:cs typeface="宋体" charset="0"/>
            </a:endParaRPr>
          </a:p>
        </p:txBody>
      </p:sp>
      <p:sp>
        <p:nvSpPr>
          <p:cNvPr id="8195" name="Rectangle 2"/>
          <p:cNvSpPr>
            <a:spLocks noGrp="1" noChangeArrowheads="1"/>
          </p:cNvSpPr>
          <p:nvPr>
            <p:ph type="title" idx="4294967295"/>
          </p:nvPr>
        </p:nvSpPr>
        <p:spPr>
          <a:xfrm>
            <a:off x="98442" y="0"/>
            <a:ext cx="8891544" cy="1143000"/>
          </a:xfrm>
        </p:spPr>
        <p:txBody>
          <a:bodyPr>
            <a:normAutofit/>
          </a:bodyPr>
          <a:lstStyle/>
          <a:p>
            <a:pPr algn="ctr" eaLnBrk="1" hangingPunct="1"/>
            <a:r>
              <a:rPr lang="zh-CN" altLang="en-US" sz="4200" b="1" dirty="0">
                <a:latin typeface="微软雅黑" panose="020B0503020204020204" pitchFamily="34" charset="-122"/>
                <a:ea typeface="微软雅黑" panose="020B0503020204020204" pitchFamily="34" charset="-122"/>
                <a:cs typeface="宋体" charset="0"/>
              </a:rPr>
              <a:t>第二次机会页面置换算法</a:t>
            </a:r>
            <a:endParaRPr lang="en-US" sz="4200" b="1" dirty="0">
              <a:latin typeface="微软雅黑" panose="020B0503020204020204" pitchFamily="34" charset="-122"/>
              <a:ea typeface="微软雅黑" panose="020B0503020204020204" pitchFamily="34" charset="-122"/>
              <a:cs typeface="宋体" charset="0"/>
            </a:endParaRPr>
          </a:p>
        </p:txBody>
      </p:sp>
      <p:sp>
        <p:nvSpPr>
          <p:cNvPr id="8196" name="Rectangle 3"/>
          <p:cNvSpPr>
            <a:spLocks noGrp="1" noChangeArrowheads="1"/>
          </p:cNvSpPr>
          <p:nvPr>
            <p:ph type="body" idx="4294967295"/>
          </p:nvPr>
        </p:nvSpPr>
        <p:spPr>
          <a:xfrm>
            <a:off x="292151" y="1438276"/>
            <a:ext cx="8561287" cy="4657725"/>
          </a:xfrm>
        </p:spPr>
        <p:txBody>
          <a:bodyPr/>
          <a:lstStyle/>
          <a:p>
            <a:pPr eaLnBrk="1" hangingPunct="1">
              <a:buFont typeface="Wingdings" panose="05000000000000000000" pitchFamily="2" charset="2"/>
              <a:buChar char="l"/>
            </a:pPr>
            <a:r>
              <a:rPr lang="zh-CN" altLang="en-US" sz="3600" b="1" dirty="0">
                <a:latin typeface="微软雅黑" panose="020B0503020204020204" pitchFamily="34" charset="-122"/>
                <a:ea typeface="微软雅黑" panose="020B0503020204020204" pitchFamily="34" charset="-122"/>
                <a:cs typeface="宋体" charset="0"/>
              </a:rPr>
              <a:t>考察访问位</a:t>
            </a:r>
            <a:r>
              <a:rPr lang="en-US" sz="3600" b="1" dirty="0">
                <a:latin typeface="微软雅黑" panose="020B0503020204020204" pitchFamily="34" charset="-122"/>
                <a:ea typeface="微软雅黑" panose="020B0503020204020204" pitchFamily="34" charset="-122"/>
                <a:cs typeface="宋体" charset="0"/>
              </a:rPr>
              <a:t>:</a:t>
            </a:r>
          </a:p>
          <a:p>
            <a:pPr eaLnBrk="1" hangingPunct="1">
              <a:buFont typeface="Wingdings" panose="05000000000000000000" pitchFamily="2" charset="2"/>
              <a:buChar char="ü"/>
            </a:pPr>
            <a:r>
              <a:rPr lang="en-US" sz="3600" dirty="0">
                <a:latin typeface="微软雅黑" panose="020B0503020204020204" pitchFamily="34" charset="-122"/>
                <a:ea typeface="微软雅黑" panose="020B0503020204020204" pitchFamily="34" charset="-122"/>
                <a:cs typeface="宋体" charset="0"/>
              </a:rPr>
              <a:t> </a:t>
            </a:r>
            <a:r>
              <a:rPr lang="zh-CN" altLang="en-US" sz="3600" dirty="0">
                <a:latin typeface="微软雅黑" panose="020B0503020204020204" pitchFamily="34" charset="-122"/>
                <a:ea typeface="微软雅黑" panose="020B0503020204020204" pitchFamily="34" charset="-122"/>
                <a:cs typeface="宋体" charset="0"/>
              </a:rPr>
              <a:t>如果</a:t>
            </a:r>
            <a:r>
              <a:rPr lang="en-US" sz="3600" dirty="0">
                <a:latin typeface="微软雅黑" panose="020B0503020204020204" pitchFamily="34" charset="-122"/>
                <a:ea typeface="微软雅黑" panose="020B0503020204020204" pitchFamily="34" charset="-122"/>
                <a:cs typeface="宋体" charset="0"/>
              </a:rPr>
              <a:t> R = 0 </a:t>
            </a:r>
            <a:r>
              <a:rPr lang="en-US" sz="3600" dirty="0">
                <a:latin typeface="微软雅黑" panose="020B0503020204020204" pitchFamily="34" charset="-122"/>
                <a:ea typeface="微软雅黑" panose="020B0503020204020204" pitchFamily="34" charset="-122"/>
                <a:cs typeface="宋体" charset="0"/>
                <a:sym typeface="Wingdings" charset="0"/>
              </a:rPr>
              <a:t></a:t>
            </a:r>
            <a:r>
              <a:rPr lang="en-US" sz="3600" dirty="0">
                <a:latin typeface="微软雅黑" panose="020B0503020204020204" pitchFamily="34" charset="-122"/>
                <a:ea typeface="微软雅黑" panose="020B0503020204020204" pitchFamily="34" charset="-122"/>
                <a:cs typeface="宋体" charset="0"/>
              </a:rPr>
              <a:t> </a:t>
            </a:r>
            <a:r>
              <a:rPr lang="zh-CN" altLang="en-US" sz="3600" dirty="0">
                <a:latin typeface="微软雅黑" panose="020B0503020204020204" pitchFamily="34" charset="-122"/>
                <a:ea typeface="微软雅黑" panose="020B0503020204020204" pitchFamily="34" charset="-122"/>
                <a:cs typeface="宋体" charset="0"/>
              </a:rPr>
              <a:t>替换该页</a:t>
            </a:r>
            <a:endParaRPr lang="en-US" sz="3600" dirty="0">
              <a:latin typeface="微软雅黑" panose="020B0503020204020204" pitchFamily="34" charset="-122"/>
              <a:ea typeface="微软雅黑" panose="020B0503020204020204" pitchFamily="34" charset="-122"/>
              <a:cs typeface="宋体" charset="0"/>
            </a:endParaRPr>
          </a:p>
          <a:p>
            <a:pPr eaLnBrk="1" hangingPunct="1">
              <a:buFont typeface="Wingdings" panose="05000000000000000000" pitchFamily="2" charset="2"/>
              <a:buChar char="ü"/>
            </a:pPr>
            <a:r>
              <a:rPr lang="en-US" sz="3600" dirty="0">
                <a:latin typeface="微软雅黑" panose="020B0503020204020204" pitchFamily="34" charset="-122"/>
                <a:ea typeface="微软雅黑" panose="020B0503020204020204" pitchFamily="34" charset="-122"/>
                <a:cs typeface="宋体" charset="0"/>
              </a:rPr>
              <a:t> </a:t>
            </a:r>
            <a:r>
              <a:rPr lang="zh-CN" altLang="en-US" sz="3600" dirty="0">
                <a:latin typeface="微软雅黑" panose="020B0503020204020204" pitchFamily="34" charset="-122"/>
                <a:ea typeface="微软雅黑" panose="020B0503020204020204" pitchFamily="34" charset="-122"/>
                <a:cs typeface="宋体" charset="0"/>
              </a:rPr>
              <a:t>如果</a:t>
            </a:r>
            <a:r>
              <a:rPr lang="en-US" sz="3600" dirty="0">
                <a:latin typeface="微软雅黑" panose="020B0503020204020204" pitchFamily="34" charset="-122"/>
                <a:ea typeface="微软雅黑" panose="020B0503020204020204" pitchFamily="34" charset="-122"/>
                <a:cs typeface="宋体" charset="0"/>
              </a:rPr>
              <a:t> R = 1 </a:t>
            </a:r>
            <a:r>
              <a:rPr lang="en-US" sz="3600" dirty="0">
                <a:latin typeface="微软雅黑" panose="020B0503020204020204" pitchFamily="34" charset="-122"/>
                <a:ea typeface="微软雅黑" panose="020B0503020204020204" pitchFamily="34" charset="-122"/>
                <a:cs typeface="宋体" charset="0"/>
                <a:sym typeface="Wingdings" charset="0"/>
              </a:rPr>
              <a:t></a:t>
            </a:r>
            <a:r>
              <a:rPr lang="en-US" sz="3600" dirty="0">
                <a:latin typeface="微软雅黑" panose="020B0503020204020204" pitchFamily="34" charset="-122"/>
                <a:ea typeface="微软雅黑" panose="020B0503020204020204" pitchFamily="34" charset="-122"/>
                <a:cs typeface="宋体" charset="0"/>
              </a:rPr>
              <a:t> </a:t>
            </a:r>
            <a:r>
              <a:rPr lang="zh-CN" altLang="en-US" sz="3600" dirty="0">
                <a:latin typeface="微软雅黑" panose="020B0503020204020204" pitchFamily="34" charset="-122"/>
                <a:ea typeface="微软雅黑" panose="020B0503020204020204" pitchFamily="34" charset="-122"/>
                <a:cs typeface="宋体" charset="0"/>
              </a:rPr>
              <a:t>设置</a:t>
            </a:r>
            <a:r>
              <a:rPr lang="en-US" sz="3600" dirty="0">
                <a:latin typeface="微软雅黑" panose="020B0503020204020204" pitchFamily="34" charset="-122"/>
                <a:ea typeface="微软雅黑" panose="020B0503020204020204" pitchFamily="34" charset="-122"/>
                <a:cs typeface="宋体" charset="0"/>
              </a:rPr>
              <a:t> R = 0 </a:t>
            </a:r>
            <a:r>
              <a:rPr lang="zh-CN" altLang="en-US" sz="3600" dirty="0">
                <a:latin typeface="微软雅黑" panose="020B0503020204020204" pitchFamily="34" charset="-122"/>
                <a:ea typeface="微软雅黑" panose="020B0503020204020204" pitchFamily="34" charset="-122"/>
                <a:cs typeface="宋体" charset="0"/>
              </a:rPr>
              <a:t>并将该页放在表尾，该页面将被当成一个新页面。</a:t>
            </a:r>
            <a:endParaRPr lang="en-US" sz="3600" dirty="0">
              <a:latin typeface="微软雅黑" panose="020B0503020204020204" pitchFamily="34" charset="-122"/>
              <a:ea typeface="微软雅黑" panose="020B0503020204020204" pitchFamily="34" charset="-122"/>
              <a:cs typeface="宋体" charset="0"/>
            </a:endParaRPr>
          </a:p>
        </p:txBody>
      </p:sp>
      <p:pic>
        <p:nvPicPr>
          <p:cNvPr id="5" name="Picture 4" descr="4-13">
            <a:extLst>
              <a:ext uri="{FF2B5EF4-FFF2-40B4-BE49-F238E27FC236}">
                <a16:creationId xmlns:a16="http://schemas.microsoft.com/office/drawing/2014/main" id="{71E34A1E-25B5-4E76-B65D-0648A8456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186" y="3926278"/>
            <a:ext cx="7691215" cy="206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9699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08FD897E-54BD-A340-B5BA-3CE343C2F467}" type="slidenum">
              <a:rPr lang="zh-CN" altLang="en-US" sz="1400">
                <a:latin typeface="微软雅黑" panose="020B0503020204020204" pitchFamily="34" charset="-122"/>
                <a:ea typeface="微软雅黑" panose="020B0503020204020204" pitchFamily="34" charset="-122"/>
                <a:cs typeface="宋体" charset="0"/>
              </a:rPr>
              <a:pPr algn="r" eaLnBrk="1" hangingPunct="1"/>
              <a:t>75</a:t>
            </a:fld>
            <a:endParaRPr lang="en-US" sz="1400">
              <a:latin typeface="微软雅黑" panose="020B0503020204020204" pitchFamily="34" charset="-122"/>
              <a:ea typeface="微软雅黑" panose="020B0503020204020204" pitchFamily="34" charset="-122"/>
              <a:cs typeface="宋体" charset="0"/>
            </a:endParaRPr>
          </a:p>
        </p:txBody>
      </p:sp>
      <p:sp>
        <p:nvSpPr>
          <p:cNvPr id="9220" name="Rectangle 3"/>
          <p:cNvSpPr>
            <a:spLocks noGrp="1" noChangeArrowheads="1"/>
          </p:cNvSpPr>
          <p:nvPr>
            <p:ph type="body" idx="4294967295"/>
          </p:nvPr>
        </p:nvSpPr>
        <p:spPr>
          <a:xfrm>
            <a:off x="439815" y="4767264"/>
            <a:ext cx="8227854" cy="1800225"/>
          </a:xfrm>
        </p:spPr>
        <p:txBody>
          <a:bodyPr/>
          <a:lstStyle/>
          <a:p>
            <a:pPr lvl="1" eaLnBrk="1" hangingPunct="1">
              <a:lnSpc>
                <a:spcPct val="90000"/>
              </a:lnSpc>
            </a:pPr>
            <a:r>
              <a:rPr lang="zh-CN" altLang="en-US" sz="2400" dirty="0">
                <a:latin typeface="微软雅黑" panose="020B0503020204020204" pitchFamily="34" charset="-122"/>
                <a:ea typeface="微软雅黑" panose="020B0503020204020204" pitchFamily="34" charset="-122"/>
                <a:cs typeface="宋体" charset="0"/>
              </a:rPr>
              <a:t>页面按先进先出排序；</a:t>
            </a:r>
            <a:endParaRPr lang="en-US" sz="2400" dirty="0">
              <a:latin typeface="微软雅黑" panose="020B0503020204020204" pitchFamily="34" charset="-122"/>
              <a:ea typeface="微软雅黑" panose="020B0503020204020204" pitchFamily="34" charset="-122"/>
              <a:cs typeface="宋体" charset="0"/>
            </a:endParaRPr>
          </a:p>
          <a:p>
            <a:pPr lvl="1" eaLnBrk="1" hangingPunct="1">
              <a:lnSpc>
                <a:spcPct val="90000"/>
              </a:lnSpc>
            </a:pPr>
            <a:r>
              <a:rPr lang="zh-CN" altLang="en-US" sz="2400" dirty="0">
                <a:latin typeface="微软雅黑" panose="020B0503020204020204" pitchFamily="34" charset="-122"/>
                <a:ea typeface="微软雅黑" panose="020B0503020204020204" pitchFamily="34" charset="-122"/>
                <a:cs typeface="宋体" charset="0"/>
              </a:rPr>
              <a:t>发生缺页，时刻</a:t>
            </a:r>
            <a:r>
              <a:rPr lang="en-US" altLang="zh-CN" sz="2400" dirty="0">
                <a:latin typeface="微软雅黑" panose="020B0503020204020204" pitchFamily="34" charset="-122"/>
                <a:ea typeface="微软雅黑" panose="020B0503020204020204" pitchFamily="34" charset="-122"/>
                <a:cs typeface="宋体" charset="0"/>
              </a:rPr>
              <a:t>20</a:t>
            </a:r>
            <a:r>
              <a:rPr lang="zh-CN" altLang="en-US" sz="2400" dirty="0">
                <a:latin typeface="微软雅黑" panose="020B0503020204020204" pitchFamily="34" charset="-122"/>
                <a:ea typeface="微软雅黑" panose="020B0503020204020204" pitchFamily="34" charset="-122"/>
                <a:cs typeface="宋体" charset="0"/>
              </a:rPr>
              <a:t>时，若</a:t>
            </a:r>
            <a:r>
              <a:rPr lang="en-US" altLang="zh-CN" sz="2400" dirty="0">
                <a:latin typeface="微软雅黑" panose="020B0503020204020204" pitchFamily="34" charset="-122"/>
                <a:ea typeface="微软雅黑" panose="020B0503020204020204" pitchFamily="34" charset="-122"/>
                <a:cs typeface="宋体" charset="0"/>
              </a:rPr>
              <a:t>A</a:t>
            </a:r>
            <a:r>
              <a:rPr lang="zh-CN" altLang="en-US" sz="2400" dirty="0">
                <a:latin typeface="微软雅黑" panose="020B0503020204020204" pitchFamily="34" charset="-122"/>
                <a:ea typeface="微软雅黑" panose="020B0503020204020204" pitchFamily="34" charset="-122"/>
                <a:cs typeface="宋体" charset="0"/>
              </a:rPr>
              <a:t>的</a:t>
            </a:r>
            <a:r>
              <a:rPr lang="en-US" altLang="zh-CN" sz="2400" dirty="0">
                <a:latin typeface="微软雅黑" panose="020B0503020204020204" pitchFamily="34" charset="-122"/>
                <a:ea typeface="微软雅黑" panose="020B0503020204020204" pitchFamily="34" charset="-122"/>
                <a:cs typeface="宋体" charset="0"/>
              </a:rPr>
              <a:t>R</a:t>
            </a:r>
            <a:r>
              <a:rPr lang="zh-CN" altLang="en-US" sz="2400" dirty="0">
                <a:latin typeface="微软雅黑" panose="020B0503020204020204" pitchFamily="34" charset="-122"/>
                <a:ea typeface="微软雅黑" panose="020B0503020204020204" pitchFamily="34" charset="-122"/>
                <a:cs typeface="宋体" charset="0"/>
              </a:rPr>
              <a:t>位被设置，则页面</a:t>
            </a:r>
            <a:r>
              <a:rPr lang="en-US" altLang="zh-CN" sz="2400" dirty="0">
                <a:latin typeface="微软雅黑" panose="020B0503020204020204" pitchFamily="34" charset="-122"/>
                <a:ea typeface="微软雅黑" panose="020B0503020204020204" pitchFamily="34" charset="-122"/>
                <a:cs typeface="宋体" charset="0"/>
              </a:rPr>
              <a:t>A</a:t>
            </a:r>
            <a:r>
              <a:rPr lang="zh-CN" altLang="en-US" sz="2400" dirty="0">
                <a:latin typeface="微软雅黑" panose="020B0503020204020204" pitchFamily="34" charset="-122"/>
                <a:ea typeface="微软雅黑" panose="020B0503020204020204" pitchFamily="34" charset="-122"/>
                <a:cs typeface="宋体" charset="0"/>
              </a:rPr>
              <a:t>被置换到表尾，</a:t>
            </a:r>
            <a:r>
              <a:rPr lang="en-US" altLang="zh-CN" sz="2400" dirty="0">
                <a:latin typeface="微软雅黑" panose="020B0503020204020204" pitchFamily="34" charset="-122"/>
                <a:ea typeface="微软雅黑" panose="020B0503020204020204" pitchFamily="34" charset="-122"/>
                <a:cs typeface="宋体" charset="0"/>
              </a:rPr>
              <a:t>R</a:t>
            </a:r>
            <a:r>
              <a:rPr lang="zh-CN" altLang="en-US" sz="2400" dirty="0">
                <a:latin typeface="微软雅黑" panose="020B0503020204020204" pitchFamily="34" charset="-122"/>
                <a:ea typeface="微软雅黑" panose="020B0503020204020204" pitchFamily="34" charset="-122"/>
                <a:cs typeface="宋体" charset="0"/>
              </a:rPr>
              <a:t>位置零，且时刻被更新为</a:t>
            </a:r>
            <a:r>
              <a:rPr lang="en-US" altLang="zh-CN" sz="2400" dirty="0">
                <a:latin typeface="微软雅黑" panose="020B0503020204020204" pitchFamily="34" charset="-122"/>
                <a:ea typeface="微软雅黑" panose="020B0503020204020204" pitchFamily="34" charset="-122"/>
                <a:cs typeface="宋体" charset="0"/>
              </a:rPr>
              <a:t>20</a:t>
            </a:r>
            <a:r>
              <a:rPr lang="zh-CN" altLang="en-US" sz="2400" dirty="0">
                <a:latin typeface="微软雅黑" panose="020B0503020204020204" pitchFamily="34" charset="-122"/>
                <a:ea typeface="微软雅黑" panose="020B0503020204020204" pitchFamily="34" charset="-122"/>
                <a:cs typeface="宋体" charset="0"/>
              </a:rPr>
              <a:t>；</a:t>
            </a:r>
            <a:endParaRPr lang="en-US" sz="2400" dirty="0">
              <a:latin typeface="微软雅黑" panose="020B0503020204020204" pitchFamily="34" charset="-122"/>
              <a:ea typeface="微软雅黑" panose="020B0503020204020204" pitchFamily="34" charset="-122"/>
              <a:cs typeface="宋体" charset="0"/>
            </a:endParaRPr>
          </a:p>
        </p:txBody>
      </p:sp>
      <p:pic>
        <p:nvPicPr>
          <p:cNvPr id="92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57" y="1328738"/>
            <a:ext cx="8316769" cy="3252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6B263BAB-13BC-4F46-9B44-D50FE9C7669A}"/>
              </a:ext>
            </a:extLst>
          </p:cNvPr>
          <p:cNvSpPr txBox="1">
            <a:spLocks noChangeArrowheads="1"/>
          </p:cNvSpPr>
          <p:nvPr/>
        </p:nvSpPr>
        <p:spPr>
          <a:xfrm>
            <a:off x="98442" y="0"/>
            <a:ext cx="8891544" cy="1143000"/>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zh-CN" altLang="en-US" sz="4200" b="1">
                <a:latin typeface="微软雅黑" panose="020B0503020204020204" pitchFamily="34" charset="-122"/>
                <a:ea typeface="微软雅黑" panose="020B0503020204020204" pitchFamily="34" charset="-122"/>
                <a:cs typeface="宋体" charset="0"/>
              </a:rPr>
              <a:t>第二次机会页面置换算法</a:t>
            </a:r>
            <a:endParaRPr lang="en-US" sz="4200" b="1" dirty="0">
              <a:latin typeface="微软雅黑" panose="020B0503020204020204" pitchFamily="34" charset="-122"/>
              <a:ea typeface="微软雅黑" panose="020B0503020204020204" pitchFamily="34" charset="-122"/>
              <a:cs typeface="宋体" charset="0"/>
            </a:endParaRPr>
          </a:p>
        </p:txBody>
      </p:sp>
    </p:spTree>
    <p:extLst>
      <p:ext uri="{BB962C8B-B14F-4D97-AF65-F5344CB8AC3E}">
        <p14:creationId xmlns:p14="http://schemas.microsoft.com/office/powerpoint/2010/main" val="777321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1AAB1DE2-7F12-244E-838A-3C7750C40CF5}" type="slidenum">
              <a:rPr lang="zh-CN" altLang="en-US" sz="1400">
                <a:ea typeface="宋体" charset="0"/>
                <a:cs typeface="宋体" charset="0"/>
              </a:rPr>
              <a:pPr algn="r" eaLnBrk="1" hangingPunct="1"/>
              <a:t>76</a:t>
            </a:fld>
            <a:endParaRPr lang="en-US" sz="1400">
              <a:ea typeface="宋体" charset="0"/>
              <a:cs typeface="宋体" charset="0"/>
            </a:endParaRPr>
          </a:p>
        </p:txBody>
      </p:sp>
      <p:sp>
        <p:nvSpPr>
          <p:cNvPr id="11267" name="Rectangle 2"/>
          <p:cNvSpPr>
            <a:spLocks noGrp="1" noChangeArrowheads="1"/>
          </p:cNvSpPr>
          <p:nvPr>
            <p:ph type="title" idx="4294967295"/>
          </p:nvPr>
        </p:nvSpPr>
        <p:spPr>
          <a:xfrm>
            <a:off x="701587" y="94042"/>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cs typeface="宋体" charset="0"/>
              </a:rPr>
              <a:t>最近最少使用页面置换算法</a:t>
            </a:r>
            <a:r>
              <a:rPr lang="en-US" sz="3800" b="1" dirty="0">
                <a:latin typeface="微软雅黑" panose="020B0503020204020204" pitchFamily="34" charset="-122"/>
                <a:ea typeface="微软雅黑" panose="020B0503020204020204" pitchFamily="34" charset="-122"/>
                <a:cs typeface="宋体" charset="0"/>
              </a:rPr>
              <a:t>(LRU)</a:t>
            </a:r>
          </a:p>
        </p:txBody>
      </p:sp>
      <p:sp>
        <p:nvSpPr>
          <p:cNvPr id="11268" name="Rectangle 3"/>
          <p:cNvSpPr>
            <a:spLocks noGrp="1" noChangeArrowheads="1"/>
          </p:cNvSpPr>
          <p:nvPr>
            <p:ph type="body" idx="4294967295"/>
          </p:nvPr>
        </p:nvSpPr>
        <p:spPr>
          <a:xfrm>
            <a:off x="279448" y="1290134"/>
            <a:ext cx="8567638" cy="5280025"/>
          </a:xfrm>
        </p:spPr>
        <p:txBody>
          <a:bodyPr>
            <a:normAutofit/>
          </a:bodyPr>
          <a:lstStyle/>
          <a:p>
            <a:pPr eaLnBrk="1" hangingPunct="1">
              <a:lnSpc>
                <a:spcPct val="1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cs typeface="宋体" charset="0"/>
              </a:rPr>
              <a:t>假设最近使用的页面很快也会被使用</a:t>
            </a:r>
            <a:endParaRPr lang="en-US" sz="2800" b="1" dirty="0">
              <a:latin typeface="微软雅黑" panose="020B0503020204020204" pitchFamily="34" charset="-122"/>
              <a:ea typeface="微软雅黑" panose="020B0503020204020204" pitchFamily="34" charset="-122"/>
              <a:cs typeface="宋体" charset="0"/>
            </a:endParaRPr>
          </a:p>
          <a:p>
            <a:pPr lvl="1" eaLnBrk="1" hangingPunct="1">
              <a:lnSpc>
                <a:spcPct val="10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cs typeface="宋体" charset="0"/>
              </a:rPr>
              <a:t>扔掉最久未使用的页面</a:t>
            </a:r>
            <a:endParaRPr lang="en-US" sz="2800" dirty="0">
              <a:latin typeface="微软雅黑" panose="020B0503020204020204" pitchFamily="34" charset="-122"/>
              <a:ea typeface="微软雅黑" panose="020B0503020204020204" pitchFamily="34" charset="-122"/>
              <a:cs typeface="宋体" charset="0"/>
            </a:endParaRPr>
          </a:p>
          <a:p>
            <a:pPr eaLnBrk="1" hangingPunct="1">
              <a:lnSpc>
                <a:spcPct val="1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cs typeface="宋体" charset="0"/>
              </a:rPr>
              <a:t>软件方案</a:t>
            </a:r>
            <a:r>
              <a:rPr lang="en-US" sz="2800" b="1" dirty="0">
                <a:latin typeface="微软雅黑" panose="020B0503020204020204" pitchFamily="34" charset="-122"/>
                <a:ea typeface="微软雅黑" panose="020B0503020204020204" pitchFamily="34" charset="-122"/>
                <a:cs typeface="宋体" charset="0"/>
              </a:rPr>
              <a:t>: </a:t>
            </a:r>
            <a:r>
              <a:rPr lang="zh-CN" altLang="en-US" sz="2800" b="1" dirty="0">
                <a:latin typeface="微软雅黑" panose="020B0503020204020204" pitchFamily="34" charset="-122"/>
                <a:ea typeface="微软雅黑" panose="020B0503020204020204" pitchFamily="34" charset="-122"/>
                <a:cs typeface="宋体" charset="0"/>
              </a:rPr>
              <a:t>用一个链表将页面链接起来</a:t>
            </a:r>
            <a:endParaRPr lang="en-US" sz="2800" b="1" dirty="0">
              <a:latin typeface="微软雅黑" panose="020B0503020204020204" pitchFamily="34" charset="-122"/>
              <a:ea typeface="微软雅黑" panose="020B0503020204020204" pitchFamily="34" charset="-122"/>
              <a:cs typeface="宋体" charset="0"/>
            </a:endParaRPr>
          </a:p>
          <a:p>
            <a:pPr lvl="1" eaLnBrk="1" hangingPunct="1">
              <a:lnSpc>
                <a:spcPct val="10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cs typeface="宋体" charset="0"/>
              </a:rPr>
              <a:t>最近使用的在前面</a:t>
            </a:r>
            <a:endParaRPr lang="en-US" sz="2800" dirty="0">
              <a:latin typeface="微软雅黑" panose="020B0503020204020204" pitchFamily="34" charset="-122"/>
              <a:ea typeface="微软雅黑" panose="020B0503020204020204" pitchFamily="34" charset="-122"/>
              <a:cs typeface="宋体" charset="0"/>
            </a:endParaRPr>
          </a:p>
          <a:p>
            <a:pPr lvl="1" eaLnBrk="1" hangingPunct="1">
              <a:lnSpc>
                <a:spcPct val="10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cs typeface="宋体" charset="0"/>
              </a:rPr>
              <a:t>每一次内存请求时都更新一下这个链表</a:t>
            </a:r>
            <a:r>
              <a:rPr lang="en-US" sz="2800" dirty="0">
                <a:latin typeface="微软雅黑" panose="020B0503020204020204" pitchFamily="34" charset="-122"/>
                <a:ea typeface="微软雅黑" panose="020B0503020204020204" pitchFamily="34" charset="-122"/>
                <a:cs typeface="宋体" charset="0"/>
                <a:sym typeface="Wingdings" charset="0"/>
              </a:rPr>
              <a:t> </a:t>
            </a:r>
            <a:r>
              <a:rPr lang="zh-CN" altLang="en-US" sz="2800" dirty="0">
                <a:latin typeface="微软雅黑" panose="020B0503020204020204" pitchFamily="34" charset="-122"/>
                <a:ea typeface="微软雅黑" panose="020B0503020204020204" pitchFamily="34" charset="-122"/>
                <a:cs typeface="宋体" charset="0"/>
                <a:sym typeface="Wingdings" charset="0"/>
              </a:rPr>
              <a:t>开销非常大</a:t>
            </a:r>
            <a:r>
              <a:rPr lang="en-US" sz="2800" dirty="0">
                <a:latin typeface="微软雅黑" panose="020B0503020204020204" pitchFamily="34" charset="-122"/>
                <a:ea typeface="微软雅黑" panose="020B0503020204020204" pitchFamily="34" charset="-122"/>
                <a:cs typeface="宋体" charset="0"/>
              </a:rPr>
              <a:t>!!</a:t>
            </a:r>
          </a:p>
          <a:p>
            <a:pPr eaLnBrk="1" hangingPunct="1">
              <a:lnSpc>
                <a:spcPct val="1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cs typeface="宋体" charset="0"/>
              </a:rPr>
              <a:t>硬件方案</a:t>
            </a:r>
            <a:r>
              <a:rPr lang="en-US" sz="2800" b="1" dirty="0">
                <a:latin typeface="微软雅黑" panose="020B0503020204020204" pitchFamily="34" charset="-122"/>
                <a:ea typeface="微软雅黑" panose="020B0503020204020204" pitchFamily="34" charset="-122"/>
                <a:cs typeface="宋体" charset="0"/>
              </a:rPr>
              <a:t>: </a:t>
            </a:r>
            <a:r>
              <a:rPr lang="zh-CN" altLang="en-US" sz="2800" b="1" dirty="0">
                <a:latin typeface="微软雅黑" panose="020B0503020204020204" pitchFamily="34" charset="-122"/>
                <a:ea typeface="微软雅黑" panose="020B0503020204020204" pitchFamily="34" charset="-122"/>
                <a:cs typeface="宋体" charset="0"/>
              </a:rPr>
              <a:t>采用一个</a:t>
            </a:r>
            <a:r>
              <a:rPr lang="en-US" altLang="zh-CN" sz="2800" b="1" dirty="0">
                <a:latin typeface="微软雅黑" panose="020B0503020204020204" pitchFamily="34" charset="-122"/>
                <a:ea typeface="微软雅黑" panose="020B0503020204020204" pitchFamily="34" charset="-122"/>
                <a:cs typeface="宋体" charset="0"/>
              </a:rPr>
              <a:t>64</a:t>
            </a:r>
            <a:r>
              <a:rPr lang="zh-CN" altLang="en-US" sz="2800" b="1" dirty="0">
                <a:latin typeface="微软雅黑" panose="020B0503020204020204" pitchFamily="34" charset="-122"/>
                <a:ea typeface="微软雅黑" panose="020B0503020204020204" pitchFamily="34" charset="-122"/>
                <a:cs typeface="宋体" charset="0"/>
              </a:rPr>
              <a:t>位的计数器硬件</a:t>
            </a:r>
            <a:r>
              <a:rPr lang="en-US" sz="2800" dirty="0">
                <a:latin typeface="微软雅黑" panose="020B0503020204020204" pitchFamily="34" charset="-122"/>
                <a:ea typeface="微软雅黑" panose="020B0503020204020204" pitchFamily="34" charset="-122"/>
                <a:cs typeface="宋体" charset="0"/>
              </a:rPr>
              <a:t>. </a:t>
            </a:r>
          </a:p>
          <a:p>
            <a:pPr lvl="1" eaLnBrk="1" hangingPunct="1"/>
            <a:endParaRPr lang="en-US" dirty="0">
              <a:latin typeface="微软雅黑" panose="020B0503020204020204" pitchFamily="34" charset="-122"/>
              <a:ea typeface="微软雅黑" panose="020B0503020204020204" pitchFamily="34" charset="-122"/>
              <a:cs typeface="宋体" charset="0"/>
            </a:endParaRPr>
          </a:p>
        </p:txBody>
      </p:sp>
    </p:spTree>
    <p:extLst>
      <p:ext uri="{BB962C8B-B14F-4D97-AF65-F5344CB8AC3E}">
        <p14:creationId xmlns:p14="http://schemas.microsoft.com/office/powerpoint/2010/main" val="1030455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5066BCA8-3917-694C-B95A-8B722D060B23}" type="slidenum">
              <a:rPr lang="zh-CN" altLang="en-US" sz="1400">
                <a:latin typeface="微软雅黑" panose="020B0503020204020204" pitchFamily="34" charset="-122"/>
                <a:ea typeface="微软雅黑" panose="020B0503020204020204" pitchFamily="34" charset="-122"/>
                <a:cs typeface="宋体" charset="0"/>
              </a:rPr>
              <a:pPr algn="r" eaLnBrk="1" hangingPunct="1"/>
              <a:t>77</a:t>
            </a:fld>
            <a:endParaRPr lang="en-US" sz="1400">
              <a:latin typeface="微软雅黑" panose="020B0503020204020204" pitchFamily="34" charset="-122"/>
              <a:ea typeface="微软雅黑" panose="020B0503020204020204" pitchFamily="34" charset="-122"/>
              <a:cs typeface="宋体" charset="0"/>
            </a:endParaRPr>
          </a:p>
        </p:txBody>
      </p:sp>
      <p:sp>
        <p:nvSpPr>
          <p:cNvPr id="16387" name="Rectangle 2"/>
          <p:cNvSpPr>
            <a:spLocks noGrp="1" noChangeArrowheads="1"/>
          </p:cNvSpPr>
          <p:nvPr>
            <p:ph type="title" idx="4294967295"/>
          </p:nvPr>
        </p:nvSpPr>
        <p:spPr>
          <a:xfrm>
            <a:off x="643049" y="106180"/>
            <a:ext cx="7888070" cy="1006475"/>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cs typeface="宋体" charset="0"/>
              </a:rPr>
              <a:t>工作集模型</a:t>
            </a:r>
            <a:endParaRPr lang="en-US" sz="3800" b="1" dirty="0">
              <a:latin typeface="微软雅黑" panose="020B0503020204020204" pitchFamily="34" charset="-122"/>
              <a:ea typeface="微软雅黑" panose="020B0503020204020204" pitchFamily="34" charset="-122"/>
              <a:cs typeface="宋体" charset="0"/>
            </a:endParaRPr>
          </a:p>
        </p:txBody>
      </p:sp>
      <p:sp>
        <p:nvSpPr>
          <p:cNvPr id="16388" name="Rectangle 3"/>
          <p:cNvSpPr>
            <a:spLocks noGrp="1" noChangeArrowheads="1"/>
          </p:cNvSpPr>
          <p:nvPr>
            <p:ph type="body" idx="4294967295"/>
          </p:nvPr>
        </p:nvSpPr>
        <p:spPr>
          <a:xfrm>
            <a:off x="382654" y="1155700"/>
            <a:ext cx="8408860" cy="5440363"/>
          </a:xfrm>
        </p:spPr>
        <p:txBody>
          <a:bodyPr>
            <a:normAutofit/>
          </a:bodyPr>
          <a:lstStyle/>
          <a:p>
            <a:pPr eaLnBrk="1" hangingPunct="1">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sym typeface="Symbol" charset="0"/>
              </a:rPr>
              <a:t>页面在请求的时候才调入</a:t>
            </a:r>
            <a:r>
              <a:rPr lang="en-US" altLang="zh-CN" sz="2400" dirty="0">
                <a:latin typeface="微软雅黑" panose="020B0503020204020204" pitchFamily="34" charset="-122"/>
                <a:ea typeface="微软雅黑" panose="020B0503020204020204" pitchFamily="34" charset="-122"/>
                <a:sym typeface="Symbol" charset="0"/>
              </a:rPr>
              <a:t>—</a:t>
            </a:r>
            <a:r>
              <a:rPr lang="zh-CN" altLang="en-US" sz="2400" b="1" dirty="0">
                <a:latin typeface="微软雅黑" panose="020B0503020204020204" pitchFamily="34" charset="-122"/>
                <a:ea typeface="微软雅黑" panose="020B0503020204020204" pitchFamily="34" charset="-122"/>
                <a:sym typeface="Symbol" charset="0"/>
              </a:rPr>
              <a:t>请求调页</a:t>
            </a:r>
            <a:r>
              <a:rPr lang="zh-CN" altLang="en-US" sz="2400" dirty="0">
                <a:latin typeface="微软雅黑" panose="020B0503020204020204" pitchFamily="34" charset="-122"/>
                <a:ea typeface="微软雅黑" panose="020B0503020204020204" pitchFamily="34" charset="-122"/>
                <a:sym typeface="Symbol" charset="0"/>
              </a:rPr>
              <a:t>。</a:t>
            </a:r>
          </a:p>
          <a:p>
            <a:pPr eaLnBrk="1" hangingPunct="1">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sym typeface="Symbol" charset="0"/>
              </a:rPr>
              <a:t>在进程运行的任何阶段，它都只访问较少的一部分页面，这种现象称为</a:t>
            </a:r>
            <a:r>
              <a:rPr lang="zh-CN" altLang="en-US" sz="2400" b="1" dirty="0">
                <a:latin typeface="微软雅黑" panose="020B0503020204020204" pitchFamily="34" charset="-122"/>
                <a:ea typeface="微软雅黑" panose="020B0503020204020204" pitchFamily="34" charset="-122"/>
                <a:sym typeface="Symbol" charset="0"/>
              </a:rPr>
              <a:t>局部性访问</a:t>
            </a:r>
            <a:r>
              <a:rPr lang="zh-CN" altLang="en-US" sz="2400" dirty="0">
                <a:latin typeface="微软雅黑" panose="020B0503020204020204" pitchFamily="34" charset="-122"/>
                <a:ea typeface="微软雅黑" panose="020B0503020204020204" pitchFamily="34" charset="-122"/>
                <a:sym typeface="Symbol" charset="0"/>
              </a:rPr>
              <a:t>。</a:t>
            </a:r>
          </a:p>
          <a:p>
            <a:pPr eaLnBrk="1" hangingPunct="1">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sym typeface="Symbol" charset="0"/>
              </a:rPr>
              <a:t>进程最近一段时间访问的页面集合称为</a:t>
            </a:r>
            <a:r>
              <a:rPr lang="zh-CN" altLang="en-US" sz="2400" b="1" dirty="0">
                <a:latin typeface="微软雅黑" panose="020B0503020204020204" pitchFamily="34" charset="-122"/>
                <a:ea typeface="微软雅黑" panose="020B0503020204020204" pitchFamily="34" charset="-122"/>
                <a:sym typeface="Symbol" charset="0"/>
              </a:rPr>
              <a:t>工作集</a:t>
            </a:r>
            <a:r>
              <a:rPr lang="zh-CN" altLang="en-US" sz="2400" dirty="0">
                <a:latin typeface="微软雅黑" panose="020B0503020204020204" pitchFamily="34" charset="-122"/>
                <a:ea typeface="微软雅黑" panose="020B0503020204020204" pitchFamily="34" charset="-122"/>
                <a:sym typeface="Symbol" charset="0"/>
              </a:rPr>
              <a:t>。</a:t>
            </a:r>
          </a:p>
          <a:p>
            <a:pPr eaLnBrk="1" hangingPunct="1">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sym typeface="Symbol" charset="0"/>
              </a:rPr>
              <a:t>若进程每执行几条指令就发生一次缺页中断，这种现象称为</a:t>
            </a:r>
            <a:r>
              <a:rPr lang="zh-CN" altLang="en-US" sz="2400" b="1" dirty="0">
                <a:latin typeface="微软雅黑" panose="020B0503020204020204" pitchFamily="34" charset="-122"/>
                <a:ea typeface="微软雅黑" panose="020B0503020204020204" pitchFamily="34" charset="-122"/>
                <a:sym typeface="Symbol" charset="0"/>
              </a:rPr>
              <a:t>颠簸</a:t>
            </a:r>
            <a:r>
              <a:rPr lang="zh-CN" altLang="en-US" sz="2400" dirty="0">
                <a:latin typeface="微软雅黑" panose="020B0503020204020204" pitchFamily="34" charset="-122"/>
                <a:ea typeface="微软雅黑" panose="020B0503020204020204" pitchFamily="34" charset="-122"/>
                <a:sym typeface="Symbol" charset="0"/>
              </a:rPr>
              <a:t>。</a:t>
            </a:r>
          </a:p>
          <a:p>
            <a:pPr>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sym typeface="Symbol" charset="0"/>
              </a:rPr>
              <a:t>在进程运行之前，系统保持进程的工作集在内存中，这种方法称为</a:t>
            </a:r>
            <a:r>
              <a:rPr lang="zh-CN" altLang="en-US" sz="2400" b="1" dirty="0">
                <a:latin typeface="微软雅黑" panose="020B0503020204020204" pitchFamily="34" charset="-122"/>
                <a:ea typeface="微软雅黑" panose="020B0503020204020204" pitchFamily="34" charset="-122"/>
                <a:sym typeface="Symbol" charset="0"/>
              </a:rPr>
              <a:t>工作集模型</a:t>
            </a:r>
            <a:r>
              <a:rPr lang="zh-CN" altLang="en-US" sz="2400" dirty="0">
                <a:latin typeface="微软雅黑" panose="020B0503020204020204" pitchFamily="34" charset="-122"/>
                <a:ea typeface="微软雅黑" panose="020B0503020204020204" pitchFamily="34" charset="-122"/>
                <a:sym typeface="Symbol" charset="0"/>
              </a:rPr>
              <a:t>。</a:t>
            </a:r>
          </a:p>
        </p:txBody>
      </p:sp>
    </p:spTree>
    <p:extLst>
      <p:ext uri="{BB962C8B-B14F-4D97-AF65-F5344CB8AC3E}">
        <p14:creationId xmlns:p14="http://schemas.microsoft.com/office/powerpoint/2010/main" val="1454072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1F92C287-5FF6-6F42-B29E-961979D3ABD8}" type="slidenum">
              <a:rPr lang="zh-CN" altLang="en-US" sz="1400">
                <a:latin typeface="微软雅黑" panose="020B0503020204020204" pitchFamily="34" charset="-122"/>
                <a:ea typeface="微软雅黑" panose="020B0503020204020204" pitchFamily="34" charset="-122"/>
                <a:cs typeface="宋体" charset="0"/>
              </a:rPr>
              <a:pPr algn="r" eaLnBrk="1" hangingPunct="1"/>
              <a:t>78</a:t>
            </a:fld>
            <a:endParaRPr lang="en-US" sz="1400">
              <a:latin typeface="微软雅黑" panose="020B0503020204020204" pitchFamily="34" charset="-122"/>
              <a:ea typeface="微软雅黑" panose="020B0503020204020204" pitchFamily="34" charset="-122"/>
              <a:cs typeface="宋体" charset="0"/>
            </a:endParaRPr>
          </a:p>
        </p:txBody>
      </p:sp>
      <p:sp>
        <p:nvSpPr>
          <p:cNvPr id="20484" name="Rectangle 3"/>
          <p:cNvSpPr>
            <a:spLocks noGrp="1" noChangeArrowheads="1"/>
          </p:cNvSpPr>
          <p:nvPr>
            <p:ph type="body" idx="4294967295"/>
          </p:nvPr>
        </p:nvSpPr>
        <p:spPr>
          <a:xfrm>
            <a:off x="358378" y="1274482"/>
            <a:ext cx="8408860" cy="4867373"/>
          </a:xfrm>
        </p:spPr>
        <p:txBody>
          <a:bodyPr>
            <a:normAutofit/>
          </a:bodyPr>
          <a:lstStyle/>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宋体" charset="0"/>
                <a:sym typeface="Symbol" charset="0"/>
              </a:rPr>
              <a:t>思想：考察最近访问的页面，将不在工作集中的页面置换出去。</a:t>
            </a:r>
          </a:p>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宋体" charset="0"/>
                <a:sym typeface="Symbol" charset="0"/>
              </a:rPr>
              <a:t>一个进程的工作集是该进程在过去的 </a:t>
            </a:r>
            <a:r>
              <a:rPr lang="el-GR" sz="2800" dirty="0">
                <a:latin typeface="微软雅黑" panose="020B0503020204020204" pitchFamily="34" charset="-122"/>
                <a:ea typeface="微软雅黑" panose="020B0503020204020204" pitchFamily="34" charset="-122"/>
                <a:cs typeface="Times New Roman" charset="0"/>
                <a:sym typeface="Symbol" charset="0"/>
              </a:rPr>
              <a:t>τ</a:t>
            </a:r>
            <a:r>
              <a:rPr lang="zh-CN" altLang="en-US" sz="2800" dirty="0">
                <a:latin typeface="微软雅黑" panose="020B0503020204020204" pitchFamily="34" charset="-122"/>
                <a:ea typeface="微软雅黑" panose="020B0503020204020204" pitchFamily="34" charset="-122"/>
                <a:cs typeface="宋体" charset="0"/>
                <a:sym typeface="Symbol" charset="0"/>
              </a:rPr>
              <a:t> 虚拟时间内访问的页面集 (虚拟时间为该进程使用</a:t>
            </a:r>
            <a:r>
              <a:rPr lang="en-US" altLang="zh-CN" sz="2800" dirty="0">
                <a:latin typeface="微软雅黑" panose="020B0503020204020204" pitchFamily="34" charset="-122"/>
                <a:ea typeface="微软雅黑" panose="020B0503020204020204" pitchFamily="34" charset="-122"/>
                <a:cs typeface="宋体" charset="0"/>
                <a:sym typeface="Symbol" charset="0"/>
              </a:rPr>
              <a:t>CPU</a:t>
            </a:r>
            <a:r>
              <a:rPr lang="zh-CN" altLang="en-US" sz="2800" dirty="0">
                <a:latin typeface="微软雅黑" panose="020B0503020204020204" pitchFamily="34" charset="-122"/>
                <a:ea typeface="微软雅黑" panose="020B0503020204020204" pitchFamily="34" charset="-122"/>
                <a:cs typeface="宋体" charset="0"/>
                <a:sym typeface="Symbol" charset="0"/>
              </a:rPr>
              <a:t>的时间).</a:t>
            </a:r>
          </a:p>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宋体" charset="0"/>
                <a:sym typeface="Symbol" charset="0"/>
              </a:rPr>
              <a:t>扫描整个页表，置换符合如下条件的页面:</a:t>
            </a:r>
          </a:p>
          <a:p>
            <a:pPr lvl="1" eaLnBrk="1" hangingPunct="1">
              <a:buFont typeface="Wingdings" panose="05000000000000000000" pitchFamily="2" charset="2"/>
              <a:buChar char="ü"/>
            </a:pPr>
            <a:r>
              <a:rPr lang="en-US" altLang="zh-CN" sz="2400" dirty="0">
                <a:latin typeface="微软雅黑" panose="020B0503020204020204" pitchFamily="34" charset="-122"/>
                <a:ea typeface="微软雅黑" panose="020B0503020204020204" pitchFamily="34" charset="-122"/>
                <a:cs typeface="宋体" charset="0"/>
                <a:sym typeface="Symbol" charset="0"/>
              </a:rPr>
              <a:t>R= 0, </a:t>
            </a:r>
            <a:r>
              <a:rPr lang="zh-CN" altLang="en-US" sz="2400" dirty="0">
                <a:latin typeface="微软雅黑" panose="020B0503020204020204" pitchFamily="34" charset="-122"/>
                <a:ea typeface="微软雅黑" panose="020B0503020204020204" pitchFamily="34" charset="-122"/>
                <a:cs typeface="宋体" charset="0"/>
                <a:sym typeface="Symbol" charset="0"/>
              </a:rPr>
              <a:t>年龄大于 </a:t>
            </a:r>
            <a:r>
              <a:rPr lang="el-GR" sz="2400" dirty="0">
                <a:latin typeface="微软雅黑" panose="020B0503020204020204" pitchFamily="34" charset="-122"/>
                <a:ea typeface="微软雅黑" panose="020B0503020204020204" pitchFamily="34" charset="-122"/>
                <a:cs typeface="Times New Roman" charset="0"/>
                <a:sym typeface="Symbol" charset="0"/>
              </a:rPr>
              <a:t>τ</a:t>
            </a:r>
            <a:r>
              <a:rPr lang="zh-CN" altLang="en-US" sz="2400" dirty="0">
                <a:latin typeface="微软雅黑" panose="020B0503020204020204" pitchFamily="34" charset="-122"/>
                <a:ea typeface="微软雅黑" panose="020B0503020204020204" pitchFamily="34" charset="-122"/>
                <a:cs typeface="宋体" charset="0"/>
                <a:sym typeface="Symbol" charset="0"/>
              </a:rPr>
              <a:t>.</a:t>
            </a:r>
            <a:endParaRPr lang="el-GR" sz="2400" i="1" dirty="0">
              <a:latin typeface="微软雅黑" panose="020B0503020204020204" pitchFamily="34" charset="-122"/>
              <a:ea typeface="微软雅黑" panose="020B0503020204020204" pitchFamily="34" charset="-122"/>
              <a:cs typeface="Times New Roman" charset="0"/>
              <a:sym typeface="Symbol" charset="0"/>
            </a:endParaRPr>
          </a:p>
          <a:p>
            <a:pPr lvl="1">
              <a:buFont typeface="Wingdings" panose="05000000000000000000" pitchFamily="2" charset="2"/>
              <a:buChar char="ü"/>
            </a:pPr>
            <a:r>
              <a:rPr lang="en-US" altLang="zh-CN" sz="2400" dirty="0">
                <a:latin typeface="微软雅黑" panose="020B0503020204020204" pitchFamily="34" charset="-122"/>
                <a:ea typeface="微软雅黑" panose="020B0503020204020204" pitchFamily="34" charset="-122"/>
                <a:cs typeface="宋体" charset="0"/>
                <a:sym typeface="Symbol" charset="0"/>
              </a:rPr>
              <a:t>R = 0, </a:t>
            </a:r>
            <a:r>
              <a:rPr lang="zh-CN" altLang="en-US" sz="2400" dirty="0">
                <a:latin typeface="微软雅黑" panose="020B0503020204020204" pitchFamily="34" charset="-122"/>
                <a:ea typeface="微软雅黑" panose="020B0503020204020204" pitchFamily="34" charset="-122"/>
                <a:cs typeface="宋体" charset="0"/>
                <a:sym typeface="Symbol" charset="0"/>
              </a:rPr>
              <a:t>年龄不大于 </a:t>
            </a:r>
            <a:r>
              <a:rPr lang="el-GR" altLang="zh-CN" sz="2400" dirty="0">
                <a:latin typeface="微软雅黑" panose="020B0503020204020204" pitchFamily="34" charset="-122"/>
                <a:ea typeface="微软雅黑" panose="020B0503020204020204" pitchFamily="34" charset="-122"/>
                <a:cs typeface="Times New Roman" charset="0"/>
                <a:sym typeface="Symbol" charset="0"/>
              </a:rPr>
              <a:t>τ</a:t>
            </a:r>
            <a:r>
              <a:rPr lang="en-US" altLang="zh-CN" sz="2400" dirty="0">
                <a:latin typeface="微软雅黑" panose="020B0503020204020204" pitchFamily="34" charset="-122"/>
                <a:ea typeface="微软雅黑" panose="020B0503020204020204" pitchFamily="34" charset="-122"/>
                <a:cs typeface="Times New Roman" charset="0"/>
                <a:sym typeface="Symbol" charset="0"/>
              </a:rPr>
              <a:t> </a:t>
            </a:r>
            <a:r>
              <a:rPr lang="zh-CN" altLang="en-US" sz="2400" dirty="0">
                <a:latin typeface="微软雅黑" panose="020B0503020204020204" pitchFamily="34" charset="-122"/>
                <a:ea typeface="微软雅黑" panose="020B0503020204020204" pitchFamily="34" charset="-122"/>
                <a:cs typeface="Times New Roman" charset="0"/>
                <a:sym typeface="Symbol" charset="0"/>
              </a:rPr>
              <a:t>但是具有最大年龄</a:t>
            </a:r>
            <a:r>
              <a:rPr lang="zh-CN" altLang="en-US" sz="2400" dirty="0">
                <a:latin typeface="微软雅黑" panose="020B0503020204020204" pitchFamily="34" charset="-122"/>
                <a:ea typeface="微软雅黑" panose="020B0503020204020204" pitchFamily="34" charset="-122"/>
                <a:cs typeface="宋体" charset="0"/>
                <a:sym typeface="Symbol" charset="0"/>
              </a:rPr>
              <a:t>.</a:t>
            </a:r>
          </a:p>
          <a:p>
            <a:pPr lvl="1" eaLnBrk="1" hangingPunct="1">
              <a:buFont typeface="Wingdings" panose="05000000000000000000" pitchFamily="2" charset="2"/>
              <a:buChar char="ü"/>
            </a:pPr>
            <a:r>
              <a:rPr lang="en-US" altLang="zh-CN" sz="2400" dirty="0">
                <a:latin typeface="微软雅黑" panose="020B0503020204020204" pitchFamily="34" charset="-122"/>
                <a:ea typeface="微软雅黑" panose="020B0503020204020204" pitchFamily="34" charset="-122"/>
                <a:cs typeface="宋体" charset="0"/>
                <a:sym typeface="Symbol" charset="0"/>
              </a:rPr>
              <a:t>R = 1, </a:t>
            </a:r>
            <a:r>
              <a:rPr lang="zh-CN" altLang="en-US" sz="2400" dirty="0">
                <a:latin typeface="微软雅黑" panose="020B0503020204020204" pitchFamily="34" charset="-122"/>
                <a:ea typeface="微软雅黑" panose="020B0503020204020204" pitchFamily="34" charset="-122"/>
                <a:cs typeface="宋体" charset="0"/>
                <a:sym typeface="Symbol" charset="0"/>
              </a:rPr>
              <a:t>随机选择一个页面.</a:t>
            </a:r>
          </a:p>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宋体" charset="0"/>
                <a:sym typeface="Symbol" charset="0"/>
              </a:rPr>
              <a:t>原始的工作集模型开销较大。因此，采用简化的WSCLock 算法。</a:t>
            </a:r>
          </a:p>
        </p:txBody>
      </p:sp>
      <p:sp>
        <p:nvSpPr>
          <p:cNvPr id="5" name="Rectangle 2">
            <a:extLst>
              <a:ext uri="{FF2B5EF4-FFF2-40B4-BE49-F238E27FC236}">
                <a16:creationId xmlns:a16="http://schemas.microsoft.com/office/drawing/2014/main" id="{A4BE3727-BBCC-400F-8C1B-2FF39AECF83A}"/>
              </a:ext>
            </a:extLst>
          </p:cNvPr>
          <p:cNvSpPr txBox="1">
            <a:spLocks noChangeArrowheads="1"/>
          </p:cNvSpPr>
          <p:nvPr/>
        </p:nvSpPr>
        <p:spPr>
          <a:xfrm>
            <a:off x="643049" y="106180"/>
            <a:ext cx="7888070" cy="1006475"/>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zh-CN" altLang="en-US" sz="3800" b="1" dirty="0">
                <a:latin typeface="微软雅黑" panose="020B0503020204020204" pitchFamily="34" charset="-122"/>
                <a:ea typeface="微软雅黑" panose="020B0503020204020204" pitchFamily="34" charset="-122"/>
                <a:cs typeface="宋体" charset="0"/>
              </a:rPr>
              <a:t>工作集模型</a:t>
            </a:r>
            <a:endParaRPr lang="en-US" sz="3800" b="1" dirty="0">
              <a:latin typeface="微软雅黑" panose="020B0503020204020204" pitchFamily="34" charset="-122"/>
              <a:ea typeface="微软雅黑" panose="020B0503020204020204" pitchFamily="34" charset="-122"/>
              <a:cs typeface="宋体" charset="0"/>
            </a:endParaRPr>
          </a:p>
        </p:txBody>
      </p:sp>
    </p:spTree>
    <p:extLst>
      <p:ext uri="{BB962C8B-B14F-4D97-AF65-F5344CB8AC3E}">
        <p14:creationId xmlns:p14="http://schemas.microsoft.com/office/powerpoint/2010/main" val="19476986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7A6BFB9A-7D69-4581-B720-93D74E3B3E2F}"/>
              </a:ext>
            </a:extLst>
          </p:cNvPr>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1774C837-DDAB-41F6-B008-B36D8ED8DA66}" type="slidenum">
              <a:rPr lang="zh-CN" altLang="en-US" sz="1400">
                <a:ea typeface="宋体" panose="02010600030101010101" pitchFamily="2" charset="-122"/>
              </a:rPr>
              <a:pPr algn="r" eaLnBrk="1" hangingPunct="1"/>
              <a:t>79</a:t>
            </a:fld>
            <a:endParaRPr lang="en-US" altLang="zh-CN" sz="1400">
              <a:ea typeface="宋体" panose="02010600030101010101" pitchFamily="2" charset="-122"/>
            </a:endParaRPr>
          </a:p>
        </p:txBody>
      </p:sp>
      <p:sp>
        <p:nvSpPr>
          <p:cNvPr id="26628" name="Rectangle 3">
            <a:extLst>
              <a:ext uri="{FF2B5EF4-FFF2-40B4-BE49-F238E27FC236}">
                <a16:creationId xmlns:a16="http://schemas.microsoft.com/office/drawing/2014/main" id="{578B747C-326E-4E03-9791-400E39DDF616}"/>
              </a:ext>
            </a:extLst>
          </p:cNvPr>
          <p:cNvSpPr>
            <a:spLocks noGrp="1" noChangeArrowheads="1"/>
          </p:cNvSpPr>
          <p:nvPr>
            <p:ph type="body" idx="4294967295"/>
          </p:nvPr>
        </p:nvSpPr>
        <p:spPr>
          <a:xfrm>
            <a:off x="294481" y="1256204"/>
            <a:ext cx="8342313" cy="5094288"/>
          </a:xfrm>
        </p:spPr>
        <p:txBody>
          <a:bodyPr>
            <a:normAutofit/>
          </a:bodyPr>
          <a:lstStyle/>
          <a:p>
            <a:pPr eaLnBrk="1" hangingPunct="1">
              <a:lnSpc>
                <a:spcPct val="100000"/>
              </a:lnSpc>
              <a:buFont typeface="Wingdings" panose="05000000000000000000" pitchFamily="2" charset="2"/>
              <a:buChar char="l"/>
            </a:pPr>
            <a:r>
              <a:rPr lang="en-US" altLang="zh-CN" sz="2800" dirty="0">
                <a:latin typeface="微软雅黑" panose="020B0503020204020204" pitchFamily="34" charset="-122"/>
                <a:ea typeface="微软雅黑" panose="020B0503020204020204" pitchFamily="34" charset="-122"/>
              </a:rPr>
              <a:t>LRU </a:t>
            </a:r>
            <a:r>
              <a:rPr lang="zh-CN" altLang="en-US" sz="2800" dirty="0">
                <a:latin typeface="微软雅黑" panose="020B0503020204020204" pitchFamily="34" charset="-122"/>
                <a:ea typeface="微软雅黑" panose="020B0503020204020204" pitchFamily="34" charset="-122"/>
              </a:rPr>
              <a:t>算法建模</a:t>
            </a:r>
            <a:endParaRPr lang="en-US" altLang="zh-CN" sz="2800" dirty="0">
              <a:latin typeface="微软雅黑" panose="020B0503020204020204" pitchFamily="34" charset="-122"/>
              <a:ea typeface="微软雅黑" panose="020B0503020204020204" pitchFamily="34" charset="-122"/>
            </a:endParaRPr>
          </a:p>
          <a:p>
            <a:pPr lvl="1" eaLnBrk="1" hangingPunct="1">
              <a:lnSpc>
                <a:spcPct val="10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当一个页面被访问时</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它总是移到最顶端</a:t>
            </a:r>
            <a:r>
              <a:rPr lang="en-US" altLang="zh-CN" sz="2400" dirty="0">
                <a:latin typeface="微软雅黑" panose="020B0503020204020204" pitchFamily="34" charset="-122"/>
                <a:ea typeface="微软雅黑" panose="020B0503020204020204" pitchFamily="34" charset="-122"/>
              </a:rPr>
              <a:t>.</a:t>
            </a:r>
          </a:p>
          <a:p>
            <a:pPr lvl="1" eaLnBrk="1" hangingPunct="1">
              <a:lnSpc>
                <a:spcPct val="10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若该访问的页面已经在内存中，则将它上面的所有页面下移一个格，而它下面的页面则保持不动。</a:t>
            </a:r>
            <a:endParaRPr lang="en-US" altLang="zh-CN" sz="2400" dirty="0">
              <a:latin typeface="微软雅黑" panose="020B0503020204020204" pitchFamily="34" charset="-122"/>
              <a:ea typeface="微软雅黑" panose="020B0503020204020204" pitchFamily="34" charset="-122"/>
            </a:endParaRPr>
          </a:p>
        </p:txBody>
      </p:sp>
      <p:sp>
        <p:nvSpPr>
          <p:cNvPr id="5" name="Rectangle 2">
            <a:extLst>
              <a:ext uri="{FF2B5EF4-FFF2-40B4-BE49-F238E27FC236}">
                <a16:creationId xmlns:a16="http://schemas.microsoft.com/office/drawing/2014/main" id="{E0EAA66E-0D20-4099-8D48-13A17402782D}"/>
              </a:ext>
            </a:extLst>
          </p:cNvPr>
          <p:cNvSpPr txBox="1">
            <a:spLocks noChangeArrowheads="1"/>
          </p:cNvSpPr>
          <p:nvPr/>
        </p:nvSpPr>
        <p:spPr>
          <a:xfrm>
            <a:off x="794" y="142875"/>
            <a:ext cx="9144000" cy="1143000"/>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zh-CN" altLang="en-US" sz="3800" b="1" dirty="0">
                <a:latin typeface="微软雅黑" panose="020B0503020204020204" pitchFamily="34" charset="-122"/>
                <a:ea typeface="微软雅黑" panose="020B0503020204020204" pitchFamily="34" charset="-122"/>
              </a:rPr>
              <a:t>页面置换算法建模</a:t>
            </a:r>
            <a:endParaRPr lang="en-US" altLang="zh-CN" sz="3800" b="1" dirty="0">
              <a:ea typeface="宋体" panose="02010600030101010101" pitchFamily="2" charset="-122"/>
            </a:endParaRPr>
          </a:p>
        </p:txBody>
      </p:sp>
      <p:pic>
        <p:nvPicPr>
          <p:cNvPr id="6" name="Picture 4">
            <a:extLst>
              <a:ext uri="{FF2B5EF4-FFF2-40B4-BE49-F238E27FC236}">
                <a16:creationId xmlns:a16="http://schemas.microsoft.com/office/drawing/2014/main" id="{F876A92A-554E-4C50-A2F8-919C385EF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905" y="3429000"/>
            <a:ext cx="6757194" cy="254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678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F0C33997-F4B8-41CB-99CD-8AE3C434703D}" type="slidenum">
              <a:rPr lang="zh-CN" altLang="en-US" sz="1400">
                <a:ea typeface="宋体" panose="02010600030101010101" pitchFamily="2" charset="-122"/>
              </a:rPr>
              <a:pPr algn="r" eaLnBrk="1" hangingPunct="1"/>
              <a:t>8</a:t>
            </a:fld>
            <a:endParaRPr lang="en-US" sz="1400">
              <a:ea typeface="宋体" panose="02010600030101010101" pitchFamily="2" charset="-122"/>
            </a:endParaRPr>
          </a:p>
        </p:txBody>
      </p:sp>
      <p:sp>
        <p:nvSpPr>
          <p:cNvPr id="10243" name="Rectangle 2"/>
          <p:cNvSpPr>
            <a:spLocks noGrp="1" noChangeArrowheads="1"/>
          </p:cNvSpPr>
          <p:nvPr>
            <p:ph type="title" idx="4294967295"/>
          </p:nvPr>
        </p:nvSpPr>
        <p:spPr>
          <a:xfrm>
            <a:off x="689085" y="102134"/>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进程的状态</a:t>
            </a:r>
            <a:endParaRPr lang="en-US" altLang="zh-CN" sz="3800" b="1" dirty="0">
              <a:latin typeface="微软雅黑" panose="020B0503020204020204" pitchFamily="34" charset="-122"/>
              <a:ea typeface="微软雅黑" panose="020B0503020204020204" pitchFamily="34" charset="-122"/>
            </a:endParaRPr>
          </a:p>
        </p:txBody>
      </p:sp>
      <p:sp>
        <p:nvSpPr>
          <p:cNvPr id="10244" name="Rectangle 3"/>
          <p:cNvSpPr>
            <a:spLocks noGrp="1" noChangeArrowheads="1"/>
          </p:cNvSpPr>
          <p:nvPr>
            <p:ph type="body" idx="4294967295"/>
          </p:nvPr>
        </p:nvSpPr>
        <p:spPr>
          <a:xfrm>
            <a:off x="268628" y="1166460"/>
            <a:ext cx="9018247" cy="2892425"/>
          </a:xfrm>
        </p:spPr>
        <p:txBody>
          <a:bodyPr>
            <a:normAutofit/>
          </a:bodyPr>
          <a:lstStyle/>
          <a:p>
            <a:pPr eaLnBrk="1" hangingPunct="1">
              <a:lnSpc>
                <a:spcPct val="15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三个可能的状态</a:t>
            </a:r>
            <a:endParaRPr lang="en-US" altLang="zh-CN" sz="2800" b="1" dirty="0">
              <a:latin typeface="微软雅黑" panose="020B0503020204020204" pitchFamily="34" charset="-122"/>
              <a:ea typeface="微软雅黑" panose="020B0503020204020204" pitchFamily="34" charset="-122"/>
            </a:endParaRPr>
          </a:p>
          <a:p>
            <a:pPr marL="342946" lvl="1" indent="0">
              <a:lnSpc>
                <a:spcPct val="150000"/>
              </a:lnSpc>
              <a:buNone/>
            </a:pPr>
            <a:r>
              <a:rPr lang="zh-CN" altLang="en-US" sz="2200" b="1" dirty="0">
                <a:latin typeface="微软雅黑" panose="020B0503020204020204" pitchFamily="34" charset="-122"/>
                <a:ea typeface="微软雅黑" panose="020B0503020204020204" pitchFamily="34" charset="-122"/>
              </a:rPr>
              <a:t>运行态：正在使用</a:t>
            </a:r>
            <a:r>
              <a:rPr lang="en-US" altLang="zh-CN" sz="2200" b="1" dirty="0">
                <a:latin typeface="微软雅黑" panose="020B0503020204020204" pitchFamily="34" charset="-122"/>
                <a:ea typeface="微软雅黑" panose="020B0503020204020204" pitchFamily="34" charset="-122"/>
              </a:rPr>
              <a:t>CPU</a:t>
            </a:r>
            <a:r>
              <a:rPr lang="zh-CN" altLang="en-US" sz="2200" b="1" dirty="0">
                <a:latin typeface="微软雅黑" panose="020B0503020204020204" pitchFamily="34" charset="-122"/>
                <a:ea typeface="微软雅黑" panose="020B0503020204020204" pitchFamily="34" charset="-122"/>
              </a:rPr>
              <a:t>；</a:t>
            </a:r>
            <a:endParaRPr lang="en-US" altLang="zh-CN" sz="2200" b="1" dirty="0">
              <a:latin typeface="微软雅黑" panose="020B0503020204020204" pitchFamily="34" charset="-122"/>
              <a:ea typeface="微软雅黑" panose="020B0503020204020204" pitchFamily="34" charset="-122"/>
            </a:endParaRPr>
          </a:p>
          <a:p>
            <a:pPr marL="342946" lvl="1" indent="0">
              <a:lnSpc>
                <a:spcPct val="150000"/>
              </a:lnSpc>
              <a:buNone/>
            </a:pPr>
            <a:r>
              <a:rPr lang="zh-CN" altLang="en-US" sz="2200" b="1" dirty="0">
                <a:latin typeface="微软雅黑" panose="020B0503020204020204" pitchFamily="34" charset="-122"/>
                <a:ea typeface="微软雅黑" panose="020B0503020204020204" pitchFamily="34" charset="-122"/>
              </a:rPr>
              <a:t>就绪态：在等待队列，随时可运行；</a:t>
            </a:r>
            <a:endParaRPr lang="en-US" altLang="zh-CN" sz="2200" b="1" dirty="0">
              <a:latin typeface="微软雅黑" panose="020B0503020204020204" pitchFamily="34" charset="-122"/>
              <a:ea typeface="微软雅黑" panose="020B0503020204020204" pitchFamily="34" charset="-122"/>
            </a:endParaRPr>
          </a:p>
          <a:p>
            <a:pPr marL="342946" lvl="1" indent="0">
              <a:lnSpc>
                <a:spcPct val="150000"/>
              </a:lnSpc>
              <a:buNone/>
            </a:pPr>
            <a:r>
              <a:rPr lang="zh-CN" altLang="en-US" sz="2200" b="1" dirty="0">
                <a:latin typeface="微软雅黑" panose="020B0503020204020204" pitchFamily="34" charset="-122"/>
                <a:ea typeface="微软雅黑" panose="020B0503020204020204" pitchFamily="34" charset="-122"/>
              </a:rPr>
              <a:t>阻塞态：无法运行，直到某些条件满足，比如等待一个外部的输入。</a:t>
            </a:r>
            <a:endParaRPr lang="en-US" sz="22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2C98A90-2953-42E4-B9F2-56CA19F71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86" y="3720183"/>
            <a:ext cx="7336408" cy="2488807"/>
          </a:xfrm>
          <a:prstGeom prst="rect">
            <a:avLst/>
          </a:prstGeom>
        </p:spPr>
      </p:pic>
    </p:spTree>
    <p:extLst>
      <p:ext uri="{BB962C8B-B14F-4D97-AF65-F5344CB8AC3E}">
        <p14:creationId xmlns:p14="http://schemas.microsoft.com/office/powerpoint/2010/main" val="40173433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2B58E9D2-7527-4AAE-BFE3-4AE97E8FFA91}" type="slidenum">
              <a:rPr lang="zh-CN" altLang="en-US" sz="1400">
                <a:ea typeface="宋体" panose="02010600030101010101" pitchFamily="2" charset="-122"/>
              </a:rPr>
              <a:pPr algn="r" eaLnBrk="1" hangingPunct="1"/>
              <a:t>80</a:t>
            </a:fld>
            <a:endParaRPr lang="en-US" sz="1400">
              <a:ea typeface="宋体" panose="02010600030101010101" pitchFamily="2" charset="-122"/>
            </a:endParaRPr>
          </a:p>
        </p:txBody>
      </p:sp>
      <p:sp>
        <p:nvSpPr>
          <p:cNvPr id="34819" name="Rectangle 2"/>
          <p:cNvSpPr>
            <a:spLocks noGrp="1" noChangeArrowheads="1"/>
          </p:cNvSpPr>
          <p:nvPr>
            <p:ph type="title" idx="4294967295"/>
          </p:nvPr>
        </p:nvSpPr>
        <p:spPr>
          <a:xfrm>
            <a:off x="396082" y="0"/>
            <a:ext cx="8310562" cy="114300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局部分配策略与全局分配策略</a:t>
            </a:r>
            <a:endParaRPr lang="en-US" altLang="zh-CN" sz="3800" b="1" dirty="0">
              <a:latin typeface="微软雅黑" panose="020B0503020204020204" pitchFamily="34" charset="-122"/>
              <a:ea typeface="微软雅黑" panose="020B0503020204020204" pitchFamily="34" charset="-122"/>
            </a:endParaRPr>
          </a:p>
        </p:txBody>
      </p:sp>
      <p:sp>
        <p:nvSpPr>
          <p:cNvPr id="34820" name="Rectangle 3"/>
          <p:cNvSpPr>
            <a:spLocks noGrp="1" noChangeArrowheads="1"/>
          </p:cNvSpPr>
          <p:nvPr>
            <p:ph type="body" idx="4294967295"/>
          </p:nvPr>
        </p:nvSpPr>
        <p:spPr>
          <a:xfrm>
            <a:off x="396082" y="1243806"/>
            <a:ext cx="8342312" cy="5094287"/>
          </a:xfrm>
        </p:spPr>
        <p:txBody>
          <a:bodyPr>
            <a:normAutofit/>
          </a:bodyPr>
          <a:lstStyle/>
          <a:p>
            <a:pPr eaLnBrk="1" hangingPunct="1">
              <a:buFont typeface="Wingdings" panose="05000000000000000000" pitchFamily="2" charset="2"/>
              <a:buChar char="l"/>
            </a:pPr>
            <a:r>
              <a:rPr lang="zh-CN" altLang="en-US" sz="2800" dirty="0">
                <a:ea typeface="宋体" panose="02010600030101010101" pitchFamily="2" charset="-122"/>
              </a:rPr>
              <a:t>全局分配策略对所有可运行的进程动态分配页框。局部分配策略只对单个进程分配页框。</a:t>
            </a:r>
          </a:p>
        </p:txBody>
      </p:sp>
      <p:pic>
        <p:nvPicPr>
          <p:cNvPr id="5" name="Picture 4" descr="4-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249" y="2487107"/>
            <a:ext cx="6018212"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06EC6E3E-9FC7-434D-A1BB-DA8A8D01F873}"/>
              </a:ext>
            </a:extLst>
          </p:cNvPr>
          <p:cNvSpPr txBox="1"/>
          <p:nvPr/>
        </p:nvSpPr>
        <p:spPr>
          <a:xfrm>
            <a:off x="1594275" y="6382088"/>
            <a:ext cx="1059118" cy="307777"/>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原始配置</a:t>
            </a:r>
          </a:p>
        </p:txBody>
      </p:sp>
      <p:sp>
        <p:nvSpPr>
          <p:cNvPr id="7" name="文本框 6">
            <a:extLst>
              <a:ext uri="{FF2B5EF4-FFF2-40B4-BE49-F238E27FC236}">
                <a16:creationId xmlns:a16="http://schemas.microsoft.com/office/drawing/2014/main" id="{8008BF7B-A0F9-49C4-A87B-E7DEB0D41C24}"/>
              </a:ext>
            </a:extLst>
          </p:cNvPr>
          <p:cNvSpPr txBox="1"/>
          <p:nvPr/>
        </p:nvSpPr>
        <p:spPr>
          <a:xfrm>
            <a:off x="3888731" y="6344491"/>
            <a:ext cx="2279782" cy="307777"/>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局部分配策略</a:t>
            </a:r>
          </a:p>
        </p:txBody>
      </p:sp>
      <p:sp>
        <p:nvSpPr>
          <p:cNvPr id="8" name="文本框 7">
            <a:extLst>
              <a:ext uri="{FF2B5EF4-FFF2-40B4-BE49-F238E27FC236}">
                <a16:creationId xmlns:a16="http://schemas.microsoft.com/office/drawing/2014/main" id="{74EF283D-7856-4B1C-A3FE-B98FBE68AD23}"/>
              </a:ext>
            </a:extLst>
          </p:cNvPr>
          <p:cNvSpPr txBox="1"/>
          <p:nvPr/>
        </p:nvSpPr>
        <p:spPr>
          <a:xfrm>
            <a:off x="6350556" y="6308747"/>
            <a:ext cx="1727072" cy="307777"/>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全局分配策略</a:t>
            </a:r>
          </a:p>
        </p:txBody>
      </p:sp>
    </p:spTree>
    <p:extLst>
      <p:ext uri="{BB962C8B-B14F-4D97-AF65-F5344CB8AC3E}">
        <p14:creationId xmlns:p14="http://schemas.microsoft.com/office/powerpoint/2010/main" val="3798077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2B58E9D2-7527-4AAE-BFE3-4AE97E8FFA91}" type="slidenum">
              <a:rPr lang="zh-CN" altLang="en-US" sz="1400">
                <a:ea typeface="宋体" panose="02010600030101010101" pitchFamily="2" charset="-122"/>
              </a:rPr>
              <a:pPr algn="r" eaLnBrk="1" hangingPunct="1"/>
              <a:t>81</a:t>
            </a:fld>
            <a:endParaRPr lang="en-US" sz="1400">
              <a:ea typeface="宋体" panose="02010600030101010101" pitchFamily="2" charset="-122"/>
            </a:endParaRPr>
          </a:p>
        </p:txBody>
      </p:sp>
      <p:sp>
        <p:nvSpPr>
          <p:cNvPr id="34819" name="Rectangle 2"/>
          <p:cNvSpPr>
            <a:spLocks noGrp="1" noChangeArrowheads="1"/>
          </p:cNvSpPr>
          <p:nvPr>
            <p:ph type="title" idx="4294967295"/>
          </p:nvPr>
        </p:nvSpPr>
        <p:spPr>
          <a:xfrm>
            <a:off x="396082" y="0"/>
            <a:ext cx="8310562" cy="1143000"/>
          </a:xfrm>
        </p:spPr>
        <p:txBody>
          <a:bodyPr>
            <a:normAutofit/>
          </a:bodyPr>
          <a:lstStyle/>
          <a:p>
            <a:r>
              <a:rPr lang="zh-CN" altLang="en-US" sz="3800" b="1" dirty="0">
                <a:latin typeface="微软雅黑" panose="020B0503020204020204" pitchFamily="34" charset="-122"/>
                <a:ea typeface="微软雅黑" panose="020B0503020204020204" pitchFamily="34" charset="-122"/>
              </a:rPr>
              <a:t>局部分配策略与全局分配策略</a:t>
            </a:r>
            <a:endParaRPr lang="en-US" altLang="zh-CN" sz="3800" b="1" dirty="0">
              <a:ea typeface="宋体" panose="02010600030101010101" pitchFamily="2" charset="-122"/>
            </a:endParaRPr>
          </a:p>
        </p:txBody>
      </p:sp>
      <p:sp>
        <p:nvSpPr>
          <p:cNvPr id="34820" name="Rectangle 3"/>
          <p:cNvSpPr>
            <a:spLocks noGrp="1" noChangeArrowheads="1"/>
          </p:cNvSpPr>
          <p:nvPr>
            <p:ph type="body" idx="4294967295"/>
          </p:nvPr>
        </p:nvSpPr>
        <p:spPr>
          <a:xfrm>
            <a:off x="478632" y="1206478"/>
            <a:ext cx="8342312" cy="5094287"/>
          </a:xfrm>
        </p:spPr>
        <p:txBody>
          <a:bodyPr/>
          <a:lstStyle/>
          <a:p>
            <a:pPr eaLnBrk="1" hangingPunct="1">
              <a:buFont typeface="Wingdings" panose="05000000000000000000" pitchFamily="2" charset="2"/>
              <a:buChar char="l"/>
            </a:pPr>
            <a:r>
              <a:rPr lang="zh-CN" altLang="en-US" sz="2800" dirty="0">
                <a:ea typeface="宋体" panose="02010600030101010101" pitchFamily="2" charset="-122"/>
              </a:rPr>
              <a:t>全局分配策略可以防止颠簸并保持页命中率在一定的范围内</a:t>
            </a:r>
            <a:r>
              <a:rPr lang="en-US" altLang="zh-CN" sz="2800" dirty="0">
                <a:ea typeface="宋体" panose="02010600030101010101" pitchFamily="2" charset="-122"/>
              </a:rPr>
              <a:t>:</a:t>
            </a:r>
            <a:r>
              <a:rPr lang="zh-CN" altLang="en-US" sz="2800" dirty="0">
                <a:ea typeface="宋体" panose="02010600030101010101" pitchFamily="2" charset="-122"/>
              </a:rPr>
              <a:t> </a:t>
            </a:r>
            <a:endParaRPr lang="en-US" altLang="zh-CN" sz="2800" dirty="0">
              <a:ea typeface="宋体" panose="02010600030101010101" pitchFamily="2" charset="-122"/>
            </a:endParaRPr>
          </a:p>
          <a:p>
            <a:pPr eaLnBrk="1" hangingPunct="1">
              <a:buFont typeface="Wingdings" panose="05000000000000000000" pitchFamily="2" charset="2"/>
              <a:buChar char="ü"/>
            </a:pPr>
            <a:r>
              <a:rPr lang="en-US" altLang="zh-CN" dirty="0">
                <a:ea typeface="宋体" panose="02010600030101010101" pitchFamily="2" charset="-122"/>
              </a:rPr>
              <a:t>A</a:t>
            </a:r>
            <a:r>
              <a:rPr lang="zh-CN" altLang="en-US" dirty="0">
                <a:ea typeface="宋体" panose="02010600030101010101" pitchFamily="2" charset="-122"/>
              </a:rPr>
              <a:t>：太高 </a:t>
            </a:r>
            <a:r>
              <a:rPr lang="zh-CN" altLang="en-US" dirty="0">
                <a:ea typeface="宋体" panose="02010600030101010101" pitchFamily="2" charset="-122"/>
                <a:sym typeface="Wingdings" panose="05000000000000000000" pitchFamily="2" charset="2"/>
              </a:rPr>
              <a:t></a:t>
            </a:r>
            <a:r>
              <a:rPr lang="zh-CN" altLang="en-US" dirty="0">
                <a:ea typeface="宋体" panose="02010600030101010101" pitchFamily="2" charset="-122"/>
              </a:rPr>
              <a:t> 分配更多的页面给改进程</a:t>
            </a:r>
            <a:endParaRPr lang="en-US" altLang="zh-CN" dirty="0">
              <a:ea typeface="宋体" panose="02010600030101010101" pitchFamily="2" charset="-122"/>
            </a:endParaRPr>
          </a:p>
          <a:p>
            <a:pPr eaLnBrk="1" hangingPunct="1">
              <a:buFont typeface="Wingdings" panose="05000000000000000000" pitchFamily="2" charset="2"/>
              <a:buChar char="ü"/>
            </a:pPr>
            <a:r>
              <a:rPr lang="en-US" altLang="zh-CN" dirty="0">
                <a:ea typeface="宋体" panose="02010600030101010101" pitchFamily="2" charset="-122"/>
              </a:rPr>
              <a:t>B</a:t>
            </a:r>
            <a:r>
              <a:rPr lang="zh-CN" altLang="en-US" dirty="0">
                <a:ea typeface="宋体" panose="02010600030101010101" pitchFamily="2" charset="-122"/>
              </a:rPr>
              <a:t>：太低 </a:t>
            </a:r>
            <a:r>
              <a:rPr lang="zh-CN" altLang="en-US" dirty="0">
                <a:ea typeface="宋体" panose="02010600030101010101" pitchFamily="2" charset="-122"/>
                <a:sym typeface="Wingdings" panose="05000000000000000000" pitchFamily="2" charset="2"/>
              </a:rPr>
              <a:t></a:t>
            </a:r>
            <a:r>
              <a:rPr lang="zh-CN" altLang="en-US" dirty="0">
                <a:ea typeface="宋体" panose="02010600030101010101" pitchFamily="2" charset="-122"/>
              </a:rPr>
              <a:t> 分配少些页面给改进程</a:t>
            </a:r>
            <a:endParaRPr lang="zh-CN" altLang="en-US" dirty="0">
              <a:latin typeface="Courier New" panose="02070309020205020404" pitchFamily="49"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180357" y="3049258"/>
            <a:ext cx="6315075" cy="3162300"/>
          </a:xfrm>
          <a:prstGeom prst="rect">
            <a:avLst/>
          </a:prstGeom>
        </p:spPr>
      </p:pic>
    </p:spTree>
    <p:extLst>
      <p:ext uri="{BB962C8B-B14F-4D97-AF65-F5344CB8AC3E}">
        <p14:creationId xmlns:p14="http://schemas.microsoft.com/office/powerpoint/2010/main" val="559138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BEDF4B24-E830-48A3-B69C-D005758E43FE}" type="slidenum">
              <a:rPr lang="zh-CN" altLang="en-US" sz="1400">
                <a:latin typeface="微软雅黑" panose="020B0503020204020204" pitchFamily="34" charset="-122"/>
                <a:ea typeface="微软雅黑" panose="020B0503020204020204" pitchFamily="34" charset="-122"/>
              </a:rPr>
              <a:pPr algn="r" eaLnBrk="1" hangingPunct="1"/>
              <a:t>82</a:t>
            </a:fld>
            <a:endParaRPr lang="en-US" sz="1400">
              <a:latin typeface="微软雅黑" panose="020B0503020204020204" pitchFamily="34" charset="-122"/>
              <a:ea typeface="微软雅黑" panose="020B0503020204020204" pitchFamily="34" charset="-122"/>
            </a:endParaRPr>
          </a:p>
        </p:txBody>
      </p:sp>
      <p:sp>
        <p:nvSpPr>
          <p:cNvPr id="36867" name="Rectangle 2"/>
          <p:cNvSpPr>
            <a:spLocks noGrp="1" noChangeArrowheads="1"/>
          </p:cNvSpPr>
          <p:nvPr>
            <p:ph type="title" idx="4294967295"/>
          </p:nvPr>
        </p:nvSpPr>
        <p:spPr>
          <a:xfrm>
            <a:off x="628759" y="122366"/>
            <a:ext cx="7888070" cy="1071210"/>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页面大小</a:t>
            </a:r>
            <a:endParaRPr lang="en-US" altLang="zh-CN" sz="3800" b="1" dirty="0">
              <a:latin typeface="微软雅黑" panose="020B0503020204020204" pitchFamily="34" charset="-122"/>
              <a:ea typeface="微软雅黑" panose="020B0503020204020204" pitchFamily="34" charset="-122"/>
            </a:endParaRPr>
          </a:p>
        </p:txBody>
      </p:sp>
      <p:sp>
        <p:nvSpPr>
          <p:cNvPr id="36868" name="Rectangle 3"/>
          <p:cNvSpPr>
            <a:spLocks noGrp="1" noChangeArrowheads="1"/>
          </p:cNvSpPr>
          <p:nvPr>
            <p:ph type="body" idx="4294967295"/>
          </p:nvPr>
        </p:nvSpPr>
        <p:spPr>
          <a:xfrm>
            <a:off x="372269" y="1352550"/>
            <a:ext cx="8401050" cy="4743450"/>
          </a:xfrm>
        </p:spPr>
        <p:txBody>
          <a:bodyPr/>
          <a:lstStyle/>
          <a:p>
            <a:pPr eaLnBrk="1" hangingPunct="1">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小页面</a:t>
            </a:r>
            <a:endParaRPr lang="en-US" altLang="zh-CN" sz="2800" dirty="0">
              <a:latin typeface="微软雅黑" panose="020B0503020204020204" pitchFamily="34" charset="-122"/>
              <a:ea typeface="微软雅黑" panose="020B0503020204020204" pitchFamily="34" charset="-122"/>
            </a:endParaRPr>
          </a:p>
          <a:p>
            <a:pPr eaLnBrk="1" hangingPunct="1">
              <a:lnSpc>
                <a:spcPct val="10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有点</a:t>
            </a:r>
            <a:r>
              <a:rPr lang="en-US" altLang="zh-CN" b="1" dirty="0">
                <a:latin typeface="微软雅黑" panose="020B0503020204020204" pitchFamily="34" charset="-122"/>
                <a:ea typeface="微软雅黑" panose="020B0503020204020204" pitchFamily="34" charset="-122"/>
              </a:rPr>
              <a:t>: </a:t>
            </a:r>
          </a:p>
          <a:p>
            <a:pPr marL="0" indent="0" eaLnBrk="1" hangingPunct="1">
              <a:lnSpc>
                <a:spcPct val="10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更小的内部碎片</a:t>
            </a:r>
            <a:endParaRPr lang="en-US" altLang="zh-CN" dirty="0">
              <a:latin typeface="微软雅黑" panose="020B0503020204020204" pitchFamily="34" charset="-122"/>
              <a:ea typeface="微软雅黑" panose="020B0503020204020204" pitchFamily="34" charset="-122"/>
            </a:endParaRPr>
          </a:p>
          <a:p>
            <a:pPr marL="0" indent="0" eaLnBrk="1" hangingPunct="1">
              <a:lnSpc>
                <a:spcPct val="100000"/>
              </a:lnSpc>
              <a:buNone/>
            </a:pPr>
            <a:endParaRPr lang="en-US" altLang="zh-CN" dirty="0">
              <a:latin typeface="微软雅黑" panose="020B0503020204020204" pitchFamily="34" charset="-122"/>
              <a:ea typeface="微软雅黑" panose="020B0503020204020204" pitchFamily="34" charset="-122"/>
            </a:endParaRPr>
          </a:p>
          <a:p>
            <a:pPr eaLnBrk="1" hangingPunct="1">
              <a:lnSpc>
                <a:spcPct val="10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缺点</a:t>
            </a:r>
            <a:r>
              <a:rPr lang="en-US" altLang="zh-CN" b="1" dirty="0">
                <a:latin typeface="微软雅黑" panose="020B0503020204020204" pitchFamily="34" charset="-122"/>
                <a:ea typeface="微软雅黑" panose="020B0503020204020204" pitchFamily="34" charset="-122"/>
              </a:rPr>
              <a:t>:</a:t>
            </a:r>
          </a:p>
          <a:p>
            <a:pPr marL="0" indent="0" eaLnBrk="1" hangingPunct="1">
              <a:lnSpc>
                <a:spcPct val="10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一个进程需要大量的页</a:t>
            </a:r>
            <a:r>
              <a:rPr lang="en-US"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更大的页表</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99008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CAB7D360-E9BF-4639-B04D-88B856799568}" type="slidenum">
              <a:rPr lang="zh-CN" altLang="en-US" sz="1400">
                <a:latin typeface="微软雅黑" panose="020B0503020204020204" pitchFamily="34" charset="-122"/>
                <a:ea typeface="微软雅黑" panose="020B0503020204020204" pitchFamily="34" charset="-122"/>
              </a:rPr>
              <a:pPr algn="r" eaLnBrk="1" hangingPunct="1"/>
              <a:t>83</a:t>
            </a:fld>
            <a:endParaRPr lang="en-US" sz="1400">
              <a:latin typeface="微软雅黑" panose="020B0503020204020204" pitchFamily="34" charset="-122"/>
              <a:ea typeface="微软雅黑" panose="020B0503020204020204" pitchFamily="34" charset="-122"/>
            </a:endParaRPr>
          </a:p>
        </p:txBody>
      </p:sp>
      <p:sp>
        <p:nvSpPr>
          <p:cNvPr id="37892" name="Rectangle 3"/>
          <p:cNvSpPr>
            <a:spLocks noGrp="1" noChangeArrowheads="1"/>
          </p:cNvSpPr>
          <p:nvPr>
            <p:ph type="body" idx="4294967295"/>
          </p:nvPr>
        </p:nvSpPr>
        <p:spPr>
          <a:xfrm>
            <a:off x="588299" y="1377932"/>
            <a:ext cx="7888070" cy="4351338"/>
          </a:xfrm>
        </p:spPr>
        <p:txBody>
          <a:bodyPr/>
          <a:lstStyle/>
          <a:p>
            <a:pPr eaLnBrk="1" hangingPunct="1">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页表大小和内部碎片大小的均衡</a:t>
            </a:r>
            <a:endParaRPr lang="en-US" altLang="zh-CN" dirty="0">
              <a:latin typeface="微软雅黑" panose="020B0503020204020204" pitchFamily="34" charset="-122"/>
              <a:ea typeface="微软雅黑" panose="020B0503020204020204" pitchFamily="34" charset="-122"/>
            </a:endParaRPr>
          </a:p>
          <a:p>
            <a:pPr marL="0" indent="0" eaLnBrk="1" hangingPunct="1">
              <a:buNone/>
            </a:pPr>
            <a:r>
              <a:rPr lang="zh-CN" altLang="en-US" sz="2000" dirty="0">
                <a:latin typeface="微软雅黑" panose="020B0503020204020204" pitchFamily="34" charset="-122"/>
                <a:ea typeface="微软雅黑" panose="020B0503020204020204" pitchFamily="34" charset="-122"/>
              </a:rPr>
              <a:t>    s = 进程平均大小，以</a:t>
            </a:r>
            <a:r>
              <a:rPr lang="en-US" altLang="zh-CN" sz="2000" dirty="0">
                <a:latin typeface="微软雅黑" panose="020B0503020204020204" pitchFamily="34" charset="-122"/>
                <a:ea typeface="微软雅黑" panose="020B0503020204020204" pitchFamily="34" charset="-122"/>
              </a:rPr>
              <a:t>Byte</a:t>
            </a:r>
            <a:r>
              <a:rPr lang="zh-CN" altLang="en-US" sz="2000" dirty="0">
                <a:latin typeface="微软雅黑" panose="020B0503020204020204" pitchFamily="34" charset="-122"/>
                <a:ea typeface="微软雅黑" panose="020B0503020204020204" pitchFamily="34" charset="-122"/>
              </a:rPr>
              <a:t>为单位</a:t>
            </a:r>
            <a:r>
              <a:rPr lang="en-US" altLang="zh-CN" sz="2000" dirty="0">
                <a:latin typeface="微软雅黑" panose="020B0503020204020204" pitchFamily="34" charset="-122"/>
                <a:ea typeface="微软雅黑" panose="020B0503020204020204" pitchFamily="34" charset="-122"/>
              </a:rPr>
              <a:t>, </a:t>
            </a:r>
          </a:p>
          <a:p>
            <a:pPr marL="0" indent="0" eaLnBrk="1" hangingPunct="1">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p = 页的大小，以</a:t>
            </a:r>
            <a:r>
              <a:rPr lang="en-US" altLang="zh-CN" sz="2000" dirty="0">
                <a:latin typeface="微软雅黑" panose="020B0503020204020204" pitchFamily="34" charset="-122"/>
                <a:ea typeface="微软雅黑" panose="020B0503020204020204" pitchFamily="34" charset="-122"/>
              </a:rPr>
              <a:t>Byte</a:t>
            </a:r>
            <a:r>
              <a:rPr lang="zh-CN" altLang="en-US" sz="2000" dirty="0">
                <a:latin typeface="微软雅黑" panose="020B0503020204020204" pitchFamily="34" charset="-122"/>
                <a:ea typeface="微软雅黑" panose="020B0503020204020204" pitchFamily="34" charset="-122"/>
              </a:rPr>
              <a:t>为单位</a:t>
            </a:r>
            <a:r>
              <a:rPr lang="en-US" altLang="zh-CN" sz="2000" dirty="0">
                <a:latin typeface="微软雅黑" panose="020B0503020204020204" pitchFamily="34" charset="-122"/>
                <a:ea typeface="微软雅黑" panose="020B0503020204020204" pitchFamily="34" charset="-122"/>
              </a:rPr>
              <a:t>, </a:t>
            </a:r>
          </a:p>
          <a:p>
            <a:pPr marL="0" indent="0" eaLnBrk="1" hangingPunct="1">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e = 页数</a:t>
            </a:r>
          </a:p>
          <a:p>
            <a:pPr eaLnBrk="1" hangingPunct="1"/>
            <a:endParaRPr lang="zh-CN" altLang="en-US" sz="2400" dirty="0">
              <a:latin typeface="微软雅黑" panose="020B0503020204020204" pitchFamily="34" charset="-122"/>
              <a:ea typeface="微软雅黑" panose="020B0503020204020204" pitchFamily="34" charset="-122"/>
            </a:endParaRPr>
          </a:p>
        </p:txBody>
      </p:sp>
      <p:graphicFrame>
        <p:nvGraphicFramePr>
          <p:cNvPr id="37893" name="Object 5"/>
          <p:cNvGraphicFramePr>
            <a:graphicFrameLocks noChangeAspect="1"/>
          </p:cNvGraphicFramePr>
          <p:nvPr/>
        </p:nvGraphicFramePr>
        <p:xfrm>
          <a:off x="1403350" y="3552825"/>
          <a:ext cx="3554413" cy="1173163"/>
        </p:xfrm>
        <a:graphic>
          <a:graphicData uri="http://schemas.openxmlformats.org/presentationml/2006/ole">
            <mc:AlternateContent xmlns:mc="http://schemas.openxmlformats.org/markup-compatibility/2006">
              <mc:Choice xmlns:v="urn:schemas-microsoft-com:vml" Requires="v">
                <p:oleObj spid="_x0000_s5194" r:id="rId3" imgW="1274742" imgH="420877" progId="">
                  <p:embed/>
                </p:oleObj>
              </mc:Choice>
              <mc:Fallback>
                <p:oleObj r:id="rId3" imgW="1274742" imgH="420877" progId="">
                  <p:embed/>
                  <p:pic>
                    <p:nvPicPr>
                      <p:cNvPr id="3789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552825"/>
                        <a:ext cx="3554413" cy="1173163"/>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894" name="Group 6"/>
          <p:cNvGrpSpPr>
            <a:grpSpLocks/>
          </p:cNvGrpSpPr>
          <p:nvPr/>
        </p:nvGrpSpPr>
        <p:grpSpPr bwMode="auto">
          <a:xfrm>
            <a:off x="3451472" y="3096400"/>
            <a:ext cx="3163888" cy="1630363"/>
            <a:chOff x="71" y="0"/>
            <a:chExt cx="1993" cy="1027"/>
          </a:xfrm>
        </p:grpSpPr>
        <p:sp>
          <p:nvSpPr>
            <p:cNvPr id="37895" name="Oval 6"/>
            <p:cNvSpPr>
              <a:spLocks noChangeArrowheads="1"/>
            </p:cNvSpPr>
            <p:nvPr/>
          </p:nvSpPr>
          <p:spPr bwMode="auto">
            <a:xfrm>
              <a:off x="71" y="288"/>
              <a:ext cx="505" cy="739"/>
            </a:xfrm>
            <a:prstGeom prst="ellipse">
              <a:avLst/>
            </a:pr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7896" name="Text Box 7"/>
            <p:cNvSpPr txBox="1">
              <a:spLocks noChangeArrowheads="1"/>
            </p:cNvSpPr>
            <p:nvPr/>
          </p:nvSpPr>
          <p:spPr bwMode="auto">
            <a:xfrm>
              <a:off x="624" y="0"/>
              <a:ext cx="1440" cy="256"/>
            </a:xfrm>
            <a:prstGeom prst="rect">
              <a:avLst/>
            </a:prstGeom>
            <a:solidFill>
              <a:schemeClr val="bg1"/>
            </a:solidFill>
            <a:ln w="9525" cmpd="sng">
              <a:solidFill>
                <a:srgbClr val="000000"/>
              </a:solidFill>
              <a:miter lim="800000"/>
              <a:headEnd/>
              <a:tailEnd/>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eaLnBrk="1" hangingPunct="1">
                <a:spcBef>
                  <a:spcPct val="50000"/>
                </a:spcBef>
              </a:pPr>
              <a:r>
                <a:rPr lang="zh-CN" altLang="en-US" sz="2000" dirty="0">
                  <a:latin typeface="微软雅黑" panose="020B0503020204020204" pitchFamily="34" charset="-122"/>
                  <a:ea typeface="微软雅黑" panose="020B0503020204020204" pitchFamily="34" charset="-122"/>
                </a:rPr>
                <a:t>页表大小</a:t>
              </a:r>
              <a:endParaRPr lang="en-US" altLang="zh-CN" sz="2000" dirty="0">
                <a:latin typeface="微软雅黑" panose="020B0503020204020204" pitchFamily="34" charset="-122"/>
                <a:ea typeface="微软雅黑" panose="020B0503020204020204" pitchFamily="34" charset="-122"/>
              </a:endParaRPr>
            </a:p>
          </p:txBody>
        </p:sp>
        <p:sp>
          <p:nvSpPr>
            <p:cNvPr id="37897" name="Line 8"/>
            <p:cNvSpPr>
              <a:spLocks noChangeShapeType="1"/>
            </p:cNvSpPr>
            <p:nvPr/>
          </p:nvSpPr>
          <p:spPr bwMode="auto">
            <a:xfrm flipH="1">
              <a:off x="384" y="144"/>
              <a:ext cx="240" cy="192"/>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37898" name="Group 10"/>
          <p:cNvGrpSpPr>
            <a:grpSpLocks/>
          </p:cNvGrpSpPr>
          <p:nvPr/>
        </p:nvGrpSpPr>
        <p:grpSpPr bwMode="auto">
          <a:xfrm>
            <a:off x="4446573" y="3553600"/>
            <a:ext cx="2930786" cy="1219200"/>
            <a:chOff x="0" y="0"/>
            <a:chExt cx="1920" cy="768"/>
          </a:xfrm>
        </p:grpSpPr>
        <p:sp>
          <p:nvSpPr>
            <p:cNvPr id="37899" name="Oval 10"/>
            <p:cNvSpPr>
              <a:spLocks noChangeArrowheads="1"/>
            </p:cNvSpPr>
            <p:nvPr/>
          </p:nvSpPr>
          <p:spPr bwMode="auto">
            <a:xfrm>
              <a:off x="0" y="0"/>
              <a:ext cx="480" cy="768"/>
            </a:xfrm>
            <a:prstGeom prst="ellipse">
              <a:avLst/>
            </a:pr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7900" name="Text Box 11"/>
            <p:cNvSpPr txBox="1">
              <a:spLocks noChangeArrowheads="1"/>
            </p:cNvSpPr>
            <p:nvPr/>
          </p:nvSpPr>
          <p:spPr bwMode="auto">
            <a:xfrm>
              <a:off x="720" y="192"/>
              <a:ext cx="1200" cy="252"/>
            </a:xfrm>
            <a:prstGeom prst="rect">
              <a:avLst/>
            </a:prstGeom>
            <a:solidFill>
              <a:schemeClr val="bg1"/>
            </a:solidFill>
            <a:ln w="9525" cmpd="sng">
              <a:solidFill>
                <a:srgbClr val="000000"/>
              </a:solidFill>
              <a:miter lim="800000"/>
              <a:headEnd/>
              <a:tailEnd/>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eaLnBrk="1" hangingPunct="1">
                <a:spcBef>
                  <a:spcPct val="50000"/>
                </a:spcBef>
              </a:pPr>
              <a:r>
                <a:rPr lang="zh-CN" altLang="en-US" sz="2000" dirty="0">
                  <a:latin typeface="微软雅黑" panose="020B0503020204020204" pitchFamily="34" charset="-122"/>
                  <a:ea typeface="微软雅黑" panose="020B0503020204020204" pitchFamily="34" charset="-122"/>
                </a:rPr>
                <a:t>内部碎片</a:t>
              </a:r>
              <a:endParaRPr lang="en-US" altLang="zh-CN" sz="2000" dirty="0">
                <a:latin typeface="微软雅黑" panose="020B0503020204020204" pitchFamily="34" charset="-122"/>
                <a:ea typeface="微软雅黑" panose="020B0503020204020204" pitchFamily="34" charset="-122"/>
              </a:endParaRPr>
            </a:p>
          </p:txBody>
        </p:sp>
        <p:sp>
          <p:nvSpPr>
            <p:cNvPr id="37901" name="Line 12"/>
            <p:cNvSpPr>
              <a:spLocks noChangeShapeType="1"/>
            </p:cNvSpPr>
            <p:nvPr/>
          </p:nvSpPr>
          <p:spPr bwMode="auto">
            <a:xfrm flipH="1" flipV="1">
              <a:off x="480" y="528"/>
              <a:ext cx="192" cy="48"/>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37902" name="Group 14"/>
          <p:cNvGrpSpPr>
            <a:grpSpLocks/>
          </p:cNvGrpSpPr>
          <p:nvPr/>
        </p:nvGrpSpPr>
        <p:grpSpPr bwMode="auto">
          <a:xfrm>
            <a:off x="1756639" y="5287126"/>
            <a:ext cx="3919538" cy="1300163"/>
            <a:chOff x="-513" y="-104"/>
            <a:chExt cx="2469" cy="819"/>
          </a:xfrm>
        </p:grpSpPr>
        <p:sp>
          <p:nvSpPr>
            <p:cNvPr id="37903" name="Text Box 14"/>
            <p:cNvSpPr txBox="1">
              <a:spLocks noChangeArrowheads="1"/>
            </p:cNvSpPr>
            <p:nvPr/>
          </p:nvSpPr>
          <p:spPr bwMode="auto">
            <a:xfrm>
              <a:off x="-513" y="-41"/>
              <a:ext cx="2016" cy="7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eaLnBrk="1" hangingPunct="1">
                <a:spcBef>
                  <a:spcPct val="50000"/>
                </a:spcBef>
              </a:pPr>
              <a:r>
                <a:rPr lang="zh-CN" altLang="en-US" sz="2400" dirty="0">
                  <a:latin typeface="微软雅黑" panose="020B0503020204020204" pitchFamily="34" charset="-122"/>
                  <a:ea typeface="微软雅黑" panose="020B0503020204020204" pitchFamily="34" charset="-122"/>
                </a:rPr>
                <a:t>最优条件：</a:t>
              </a:r>
              <a:br>
                <a:rPr lang="en-US" altLang="zh-CN" sz="2400" dirty="0">
                  <a:latin typeface="微软雅黑" panose="020B0503020204020204" pitchFamily="34" charset="-122"/>
                  <a:ea typeface="微软雅黑" panose="020B0503020204020204" pitchFamily="34" charset="-122"/>
                </a:rPr>
              </a:br>
              <a:br>
                <a:rPr lang="en-US" altLang="zh-CN" sz="2400" dirty="0">
                  <a:latin typeface="微软雅黑" panose="020B0503020204020204" pitchFamily="34" charset="-122"/>
                  <a:ea typeface="微软雅黑" panose="020B0503020204020204" pitchFamily="34" charset="-122"/>
                </a:rPr>
              </a:br>
              <a:endParaRPr lang="en-US" altLang="zh-CN" sz="2400" dirty="0">
                <a:latin typeface="微软雅黑" panose="020B0503020204020204" pitchFamily="34" charset="-122"/>
                <a:ea typeface="微软雅黑" panose="020B0503020204020204" pitchFamily="34" charset="-122"/>
              </a:endParaRPr>
            </a:p>
          </p:txBody>
        </p:sp>
        <p:graphicFrame>
          <p:nvGraphicFramePr>
            <p:cNvPr id="37904" name="Object 16"/>
            <p:cNvGraphicFramePr>
              <a:graphicFrameLocks noChangeAspect="1"/>
            </p:cNvGraphicFramePr>
            <p:nvPr/>
          </p:nvGraphicFramePr>
          <p:xfrm>
            <a:off x="988" y="-104"/>
            <a:ext cx="968" cy="375"/>
          </p:xfrm>
          <a:graphic>
            <a:graphicData uri="http://schemas.openxmlformats.org/presentationml/2006/ole">
              <mc:AlternateContent xmlns:mc="http://schemas.openxmlformats.org/markup-compatibility/2006">
                <mc:Choice xmlns:v="urn:schemas-microsoft-com:vml" Requires="v">
                  <p:oleObj spid="_x0000_s5195" r:id="rId5" imgW="624785" imgH="242458" progId="">
                    <p:embed/>
                  </p:oleObj>
                </mc:Choice>
                <mc:Fallback>
                  <p:oleObj r:id="rId5" imgW="624785" imgH="242458" progId="">
                    <p:embed/>
                    <p:pic>
                      <p:nvPicPr>
                        <p:cNvPr id="37904"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 y="-104"/>
                          <a:ext cx="968" cy="3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Rectangle 2">
            <a:extLst>
              <a:ext uri="{FF2B5EF4-FFF2-40B4-BE49-F238E27FC236}">
                <a16:creationId xmlns:a16="http://schemas.microsoft.com/office/drawing/2014/main" id="{D6CE4E09-5A2D-453C-99DF-FD9FE5C0257C}"/>
              </a:ext>
            </a:extLst>
          </p:cNvPr>
          <p:cNvSpPr txBox="1">
            <a:spLocks noChangeArrowheads="1"/>
          </p:cNvSpPr>
          <p:nvPr/>
        </p:nvSpPr>
        <p:spPr>
          <a:xfrm>
            <a:off x="628759" y="122366"/>
            <a:ext cx="7888070" cy="1071210"/>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zh-CN" altLang="en-US" sz="3800" b="1" dirty="0">
                <a:latin typeface="微软雅黑" panose="020B0503020204020204" pitchFamily="34" charset="-122"/>
                <a:ea typeface="微软雅黑" panose="020B0503020204020204" pitchFamily="34" charset="-122"/>
              </a:rPr>
              <a:t>页面大小</a:t>
            </a:r>
            <a:endParaRPr lang="en-US" altLang="zh-CN" sz="3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3819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wipe(right)">
                                      <p:cBhvr>
                                        <p:cTn id="7" dur="500"/>
                                        <p:tgtEl>
                                          <p:spTgt spid="378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7898"/>
                                        </p:tgtEl>
                                        <p:attrNameLst>
                                          <p:attrName>style.visibility</p:attrName>
                                        </p:attrNameLst>
                                      </p:cBhvr>
                                      <p:to>
                                        <p:strVal val="visible"/>
                                      </p:to>
                                    </p:set>
                                    <p:animEffect transition="in" filter="wipe(right)">
                                      <p:cBhvr>
                                        <p:cTn id="12" dur="500"/>
                                        <p:tgtEl>
                                          <p:spTgt spid="378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7902"/>
                                        </p:tgtEl>
                                        <p:attrNameLst>
                                          <p:attrName>style.visibility</p:attrName>
                                        </p:attrNameLst>
                                      </p:cBhvr>
                                      <p:to>
                                        <p:strVal val="visible"/>
                                      </p:to>
                                    </p:set>
                                    <p:animEffect transition="in" filter="wipe(up)">
                                      <p:cBhvr>
                                        <p:cTn id="17" dur="500"/>
                                        <p:tgtEl>
                                          <p:spTgt spid="37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EF96E4E4-057C-4C4A-BBF1-55115D4FA096}" type="slidenum">
              <a:rPr lang="zh-CN" altLang="en-US" sz="1400">
                <a:latin typeface="微软雅黑" panose="020B0503020204020204" pitchFamily="34" charset="-122"/>
                <a:ea typeface="微软雅黑" panose="020B0503020204020204" pitchFamily="34" charset="-122"/>
              </a:rPr>
              <a:t>84</a:t>
            </a:fld>
            <a:endParaRPr lang="en-US" sz="1400">
              <a:latin typeface="微软雅黑" panose="020B0503020204020204" pitchFamily="34" charset="-122"/>
              <a:ea typeface="微软雅黑" panose="020B0503020204020204" pitchFamily="34" charset="-122"/>
            </a:endParaRPr>
          </a:p>
        </p:txBody>
      </p:sp>
      <p:sp>
        <p:nvSpPr>
          <p:cNvPr id="52227" name="Rectangle 2"/>
          <p:cNvSpPr>
            <a:spLocks noGrp="1" noChangeArrowheads="1"/>
          </p:cNvSpPr>
          <p:nvPr>
            <p:ph type="title" idx="4294967295"/>
          </p:nvPr>
        </p:nvSpPr>
        <p:spPr>
          <a:xfrm>
            <a:off x="604044" y="0"/>
            <a:ext cx="7772400" cy="1143000"/>
          </a:xfrm>
        </p:spPr>
        <p:txBody>
          <a:bodyPr>
            <a:normAutofit/>
          </a:bodyPr>
          <a:lstStyle/>
          <a:p>
            <a:pPr algn="ctr" eaLnBrk="1" hangingPunct="1"/>
            <a:r>
              <a:rPr lang="zh-CN" altLang="en-US" sz="3800" b="1" dirty="0">
                <a:ea typeface="宋体" panose="02010600030101010101" pitchFamily="2" charset="-122"/>
              </a:rPr>
              <a:t>分段</a:t>
            </a:r>
          </a:p>
        </p:txBody>
      </p:sp>
      <p:sp>
        <p:nvSpPr>
          <p:cNvPr id="2" name="椭圆 1"/>
          <p:cNvSpPr/>
          <p:nvPr/>
        </p:nvSpPr>
        <p:spPr>
          <a:xfrm>
            <a:off x="2822682" y="1650863"/>
            <a:ext cx="1750112" cy="1154098"/>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Main function </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等腰三角形 3"/>
          <p:cNvSpPr/>
          <p:nvPr/>
        </p:nvSpPr>
        <p:spPr>
          <a:xfrm>
            <a:off x="3527317" y="2702867"/>
            <a:ext cx="2534816" cy="9144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Function1</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圆角 4"/>
          <p:cNvSpPr/>
          <p:nvPr/>
        </p:nvSpPr>
        <p:spPr>
          <a:xfrm>
            <a:off x="3075434" y="4041155"/>
            <a:ext cx="1932599" cy="43500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Symbol table</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604044" y="5004468"/>
            <a:ext cx="7986709" cy="70675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程序员不知道它们会有多大，或者它们会如何增长，也不想管理它们在虚拟内存中的位置</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3" name="文本框 2"/>
          <p:cNvSpPr txBox="1"/>
          <p:nvPr/>
        </p:nvSpPr>
        <p:spPr>
          <a:xfrm>
            <a:off x="443704" y="995610"/>
            <a:ext cx="8193090" cy="368300"/>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程序员的视图内存通常不是单一的线性地址空间:</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圆角 8"/>
          <p:cNvSpPr/>
          <p:nvPr/>
        </p:nvSpPr>
        <p:spPr>
          <a:xfrm>
            <a:off x="2277908" y="1533441"/>
            <a:ext cx="4098616" cy="31599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3DEF9711-3FA8-4C69-A472-3D0A69D66AD3}" type="slidenum">
              <a:rPr lang="zh-CN" altLang="en-US" sz="1400">
                <a:ea typeface="宋体" panose="02010600030101010101" pitchFamily="2" charset="-122"/>
              </a:rPr>
              <a:t>85</a:t>
            </a:fld>
            <a:endParaRPr lang="en-US" sz="1400">
              <a:ea typeface="宋体" panose="02010600030101010101" pitchFamily="2" charset="-122"/>
            </a:endParaRPr>
          </a:p>
        </p:txBody>
      </p:sp>
      <p:sp>
        <p:nvSpPr>
          <p:cNvPr id="59395" name="Rectangle 2"/>
          <p:cNvSpPr>
            <a:spLocks noGrp="1" noChangeArrowheads="1"/>
          </p:cNvSpPr>
          <p:nvPr>
            <p:ph type="title" idx="4294967295"/>
          </p:nvPr>
        </p:nvSpPr>
        <p:spPr>
          <a:xfrm>
            <a:off x="748724" y="114274"/>
            <a:ext cx="7888070" cy="994336"/>
          </a:xfrm>
        </p:spPr>
        <p:txBody>
          <a:bodyPr>
            <a:normAutofit/>
          </a:bodyPr>
          <a:lstStyle/>
          <a:p>
            <a:pPr algn="ctr" eaLnBrk="1" hangingPunct="1"/>
            <a:r>
              <a:rPr lang="zh-CN" altLang="en-US" sz="3800" b="1" dirty="0">
                <a:ea typeface="宋体" panose="02010600030101010101" pitchFamily="2" charset="-122"/>
              </a:rPr>
              <a:t>纯分段</a:t>
            </a:r>
          </a:p>
        </p:txBody>
      </p:sp>
      <p:pic>
        <p:nvPicPr>
          <p:cNvPr id="59396" name="Picture 3"/>
          <p:cNvPicPr>
            <a:picLocks noChangeAspect="1" noChangeArrowheads="1"/>
          </p:cNvPicPr>
          <p:nvPr/>
        </p:nvPicPr>
        <p:blipFill>
          <a:blip r:embed="rId2">
            <a:extLst>
              <a:ext uri="{28A0092B-C50C-407E-A947-70E740481C1C}">
                <a14:useLocalDpi xmlns:a14="http://schemas.microsoft.com/office/drawing/2010/main" val="0"/>
              </a:ext>
            </a:extLst>
          </a:blip>
          <a:srcRect l="934" t="5009" r="1572" b="4826"/>
          <a:stretch>
            <a:fillRect/>
          </a:stretch>
        </p:blipFill>
        <p:spPr bwMode="auto">
          <a:xfrm>
            <a:off x="1113633" y="1530351"/>
            <a:ext cx="6797675" cy="47148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D227855F-802F-497D-8B52-794B6130B237}" type="slidenum">
              <a:rPr lang="zh-CN" altLang="en-US" sz="1400">
                <a:latin typeface="黑体" panose="02010609060101010101" pitchFamily="49" charset="-122"/>
                <a:ea typeface="黑体" panose="02010609060101010101" pitchFamily="49" charset="-122"/>
              </a:rPr>
              <a:t>86</a:t>
            </a:fld>
            <a:endParaRPr lang="en-US" sz="1400">
              <a:latin typeface="黑体" panose="02010609060101010101" pitchFamily="49" charset="-122"/>
              <a:ea typeface="黑体" panose="02010609060101010101" pitchFamily="49" charset="-122"/>
            </a:endParaRPr>
          </a:p>
        </p:txBody>
      </p:sp>
      <p:sp>
        <p:nvSpPr>
          <p:cNvPr id="54275" name="Rectangle 2"/>
          <p:cNvSpPr>
            <a:spLocks noGrp="1" noChangeArrowheads="1"/>
          </p:cNvSpPr>
          <p:nvPr>
            <p:ph type="title" idx="4294967295"/>
          </p:nvPr>
        </p:nvSpPr>
        <p:spPr>
          <a:xfrm>
            <a:off x="748724" y="328741"/>
            <a:ext cx="7888070" cy="933646"/>
          </a:xfrm>
        </p:spPr>
        <p:txBody>
          <a:bodyPr/>
          <a:lstStyle/>
          <a:p>
            <a:pPr algn="ctr" eaLnBrk="1" hangingPunct="1"/>
            <a:r>
              <a:rPr lang="zh-CN" altLang="en-US" sz="4000" dirty="0">
                <a:latin typeface="黑体" panose="02010609060101010101" pitchFamily="49" charset="-122"/>
                <a:ea typeface="黑体" panose="02010609060101010101" pitchFamily="49" charset="-122"/>
              </a:rPr>
              <a:t>分段</a:t>
            </a:r>
          </a:p>
        </p:txBody>
      </p:sp>
      <p:sp>
        <p:nvSpPr>
          <p:cNvPr id="54276" name="Rectangle 3"/>
          <p:cNvSpPr>
            <a:spLocks noGrp="1" noChangeArrowheads="1"/>
          </p:cNvSpPr>
          <p:nvPr>
            <p:ph type="body" idx="4294967295"/>
          </p:nvPr>
        </p:nvSpPr>
        <p:spPr>
          <a:xfrm>
            <a:off x="372269" y="1262063"/>
            <a:ext cx="8510588" cy="5067300"/>
          </a:xfrm>
        </p:spPr>
        <p:txBody>
          <a:bodyPr>
            <a:normAutofit/>
          </a:bodyPr>
          <a:lstStyle/>
          <a:p>
            <a:pPr eaLnBrk="1" hangingPunct="1">
              <a:lnSpc>
                <a:spcPct val="100000"/>
              </a:lnSpc>
              <a:buFont typeface="Wingdings" panose="05000000000000000000" pitchFamily="2" charset="2"/>
              <a:buChar char="l"/>
            </a:pPr>
            <a:r>
              <a:rPr lang="en-US" altLang="zh-CN" sz="2800" b="1" dirty="0">
                <a:latin typeface="黑体" panose="02010609060101010101" pitchFamily="49" charset="-122"/>
                <a:ea typeface="黑体" panose="02010609060101010101" pitchFamily="49" charset="-122"/>
              </a:rPr>
              <a:t>段是逻辑上独立的地址空间</a:t>
            </a:r>
            <a:r>
              <a:rPr lang="zh-CN" altLang="en-US" sz="2800" b="1" dirty="0">
                <a:latin typeface="黑体" panose="02010609060101010101" pitchFamily="49" charset="-122"/>
                <a:ea typeface="黑体" panose="02010609060101010101" pitchFamily="49" charset="-122"/>
              </a:rPr>
              <a:t>。</a:t>
            </a:r>
            <a:endParaRPr lang="en-US" altLang="zh-CN" sz="2800" b="1" dirty="0">
              <a:latin typeface="黑体" panose="02010609060101010101" pitchFamily="49" charset="-122"/>
              <a:ea typeface="黑体" panose="02010609060101010101" pitchFamily="49" charset="-122"/>
            </a:endParaRPr>
          </a:p>
          <a:p>
            <a:pPr lvl="1" eaLnBrk="1" hangingPunct="1">
              <a:lnSpc>
                <a:spcPct val="100000"/>
              </a:lnSpc>
              <a:buFont typeface="Wingdings" panose="05000000000000000000" pitchFamily="2" charset="2"/>
              <a:buChar char="ü"/>
            </a:pPr>
            <a:r>
              <a:rPr lang="en-US" altLang="zh-CN" sz="2800" dirty="0">
                <a:latin typeface="黑体" panose="02010609060101010101" pitchFamily="49" charset="-122"/>
                <a:ea typeface="黑体" panose="02010609060101010101" pitchFamily="49" charset="-122"/>
              </a:rPr>
              <a:t>段可能有不同的大小</a:t>
            </a:r>
          </a:p>
          <a:p>
            <a:pPr lvl="1" eaLnBrk="1" hangingPunct="1">
              <a:lnSpc>
                <a:spcPct val="100000"/>
              </a:lnSpc>
              <a:buFont typeface="Wingdings" panose="05000000000000000000" pitchFamily="2" charset="2"/>
              <a:buChar char="ü"/>
            </a:pPr>
            <a:r>
              <a:rPr lang="en-US" altLang="zh-CN" sz="2800" dirty="0">
                <a:latin typeface="黑体" panose="02010609060101010101" pitchFamily="49" charset="-122"/>
                <a:ea typeface="黑体" panose="02010609060101010101" pitchFamily="49" charset="-122"/>
              </a:rPr>
              <a:t>它们的大小可能会动态变化</a:t>
            </a:r>
          </a:p>
          <a:p>
            <a:pPr lvl="1" eaLnBrk="1" hangingPunct="1">
              <a:lnSpc>
                <a:spcPct val="100000"/>
              </a:lnSpc>
              <a:buFont typeface="Wingdings" panose="05000000000000000000" pitchFamily="2" charset="2"/>
              <a:buChar char="ü"/>
            </a:pPr>
            <a:r>
              <a:rPr lang="en-US" altLang="zh-CN" sz="2800" dirty="0">
                <a:latin typeface="黑体" panose="02010609060101010101" pitchFamily="49" charset="-122"/>
                <a:ea typeface="黑体" panose="02010609060101010101" pitchFamily="49" charset="-122"/>
              </a:rPr>
              <a:t>地址空间使用二维内存地址，由两部分组成:</a:t>
            </a:r>
          </a:p>
          <a:p>
            <a:pPr marL="342900" lvl="1" indent="0" eaLnBrk="1" hangingPunct="1">
              <a:lnSpc>
                <a:spcPct val="100000"/>
              </a:lnSpc>
              <a:buNone/>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段</a:t>
            </a:r>
            <a:r>
              <a:rPr lang="en-US" altLang="zh-CN" sz="2800" dirty="0">
                <a:latin typeface="黑体" panose="02010609060101010101" pitchFamily="49" charset="-122"/>
                <a:ea typeface="黑体" panose="02010609060101010101" pitchFamily="49" charset="-122"/>
              </a:rPr>
              <a:t> #, </a:t>
            </a:r>
            <a:r>
              <a:rPr lang="zh-CN" altLang="en-US" sz="2800" dirty="0">
                <a:latin typeface="黑体" panose="02010609060101010101" pitchFamily="49" charset="-122"/>
                <a:ea typeface="黑体" panose="02010609060101010101" pitchFamily="49" charset="-122"/>
              </a:rPr>
              <a:t>段的偏移量</a:t>
            </a:r>
            <a:r>
              <a:rPr lang="en-US" altLang="zh-CN" sz="2800" dirty="0">
                <a:latin typeface="黑体" panose="02010609060101010101" pitchFamily="49" charset="-122"/>
                <a:ea typeface="黑体" panose="02010609060101010101" pitchFamily="49" charset="-122"/>
              </a:rPr>
              <a:t>)</a:t>
            </a:r>
          </a:p>
          <a:p>
            <a:pPr lvl="1" eaLnBrk="1" hangingPunct="1">
              <a:lnSpc>
                <a:spcPct val="100000"/>
              </a:lnSpc>
              <a:buFont typeface="Wingdings" panose="05000000000000000000" pitchFamily="2" charset="2"/>
              <a:buChar char="ü"/>
            </a:pPr>
            <a:r>
              <a:rPr lang="en-US" altLang="zh-CN" sz="2800" dirty="0">
                <a:latin typeface="黑体" panose="02010609060101010101" pitchFamily="49" charset="-122"/>
                <a:ea typeface="黑体" panose="02010609060101010101" pitchFamily="49" charset="-122"/>
              </a:rPr>
              <a:t>段可能有不同的保护</a:t>
            </a:r>
          </a:p>
          <a:p>
            <a:pPr lvl="1" eaLnBrk="1" hangingPunct="1">
              <a:lnSpc>
                <a:spcPct val="100000"/>
              </a:lnSpc>
              <a:buFont typeface="Wingdings" panose="05000000000000000000" pitchFamily="2" charset="2"/>
              <a:buChar char="ü"/>
            </a:pPr>
            <a:r>
              <a:rPr lang="en-US" altLang="zh-CN" sz="2800" dirty="0">
                <a:latin typeface="黑体" panose="02010609060101010101" pitchFamily="49" charset="-122"/>
                <a:ea typeface="黑体" panose="02010609060101010101" pitchFamily="49" charset="-122"/>
              </a:rPr>
              <a:t>允许进程之间共享过程和数据</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3DEF9711-3FA8-4C69-A472-3D0A69D66AD3}" type="slidenum">
              <a:rPr lang="zh-CN" altLang="en-US" sz="1400">
                <a:ea typeface="宋体" panose="02010600030101010101" pitchFamily="2" charset="-122"/>
                <a:cs typeface="Times New Roman" panose="02020603050405020304" pitchFamily="18" charset="0"/>
              </a:rPr>
              <a:t>87</a:t>
            </a:fld>
            <a:endParaRPr lang="en-US" sz="1400">
              <a:ea typeface="宋体" panose="02010600030101010101" pitchFamily="2" charset="-122"/>
              <a:cs typeface="Times New Roman" panose="02020603050405020304" pitchFamily="18" charset="0"/>
            </a:endParaRPr>
          </a:p>
        </p:txBody>
      </p:sp>
      <p:sp>
        <p:nvSpPr>
          <p:cNvPr id="59395" name="Rectangle 2"/>
          <p:cNvSpPr>
            <a:spLocks noGrp="1" noChangeArrowheads="1"/>
          </p:cNvSpPr>
          <p:nvPr>
            <p:ph type="title" idx="4294967295"/>
          </p:nvPr>
        </p:nvSpPr>
        <p:spPr>
          <a:xfrm>
            <a:off x="788199" y="120065"/>
            <a:ext cx="7888070" cy="1030167"/>
          </a:xfrm>
        </p:spPr>
        <p:txBody>
          <a:bodyPr>
            <a:normAutofit/>
          </a:bodyPr>
          <a:lstStyle/>
          <a:p>
            <a:pPr algn="ctr"/>
            <a:r>
              <a:rPr lang="zh-CN" altLang="en-US" sz="3800" b="1" dirty="0">
                <a:ea typeface="宋体" panose="02010600030101010101" pitchFamily="2" charset="-122"/>
                <a:sym typeface="+mn-ea"/>
              </a:rPr>
              <a:t>分段与分页结合</a:t>
            </a:r>
            <a:r>
              <a:rPr lang="en-US" altLang="zh-CN" sz="3800" b="1" dirty="0">
                <a:ea typeface="宋体" panose="02010600030101010101" pitchFamily="2" charset="-122"/>
              </a:rPr>
              <a:t> (MULTICS)</a:t>
            </a:r>
          </a:p>
        </p:txBody>
      </p:sp>
      <p:sp>
        <p:nvSpPr>
          <p:cNvPr id="2" name="矩形 1"/>
          <p:cNvSpPr/>
          <p:nvPr/>
        </p:nvSpPr>
        <p:spPr>
          <a:xfrm>
            <a:off x="457284" y="1417638"/>
            <a:ext cx="1194095"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CPU</a:t>
            </a:r>
            <a:endParaRPr lang="zh-CN" altLang="en-US" dirty="0">
              <a:latin typeface="Times New Roman" panose="02020603050405020304" pitchFamily="18" charset="0"/>
              <a:cs typeface="Times New Roman" panose="02020603050405020304" pitchFamily="18" charset="0"/>
            </a:endParaRPr>
          </a:p>
        </p:txBody>
      </p:sp>
      <p:sp>
        <p:nvSpPr>
          <p:cNvPr id="6" name="矩形 5"/>
          <p:cNvSpPr/>
          <p:nvPr/>
        </p:nvSpPr>
        <p:spPr>
          <a:xfrm>
            <a:off x="457283" y="2314113"/>
            <a:ext cx="661833"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1119116" y="2314112"/>
            <a:ext cx="1037230"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2156346" y="3179928"/>
            <a:ext cx="1323666" cy="234741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 name="文本框 3"/>
          <p:cNvSpPr txBox="1"/>
          <p:nvPr/>
        </p:nvSpPr>
        <p:spPr>
          <a:xfrm>
            <a:off x="2078869" y="2838886"/>
            <a:ext cx="192433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Segment table</a:t>
            </a:r>
            <a:endParaRPr lang="zh-CN" altLang="en-US" dirty="0">
              <a:latin typeface="Times New Roman" panose="02020603050405020304" pitchFamily="18" charset="0"/>
              <a:cs typeface="Times New Roman" panose="02020603050405020304" pitchFamily="18" charset="0"/>
            </a:endParaRPr>
          </a:p>
        </p:txBody>
      </p:sp>
      <p:sp>
        <p:nvSpPr>
          <p:cNvPr id="10" name="矩形 9"/>
          <p:cNvSpPr/>
          <p:nvPr/>
        </p:nvSpPr>
        <p:spPr>
          <a:xfrm>
            <a:off x="2156346" y="4090596"/>
            <a:ext cx="661833"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limit</a:t>
            </a:r>
            <a:endParaRPr lang="zh-CN" altLang="en-US" dirty="0">
              <a:latin typeface="Times New Roman" panose="02020603050405020304" pitchFamily="18" charset="0"/>
              <a:cs typeface="Times New Roman" panose="02020603050405020304" pitchFamily="18" charset="0"/>
            </a:endParaRPr>
          </a:p>
        </p:txBody>
      </p:sp>
      <p:sp>
        <p:nvSpPr>
          <p:cNvPr id="11" name="矩形 10"/>
          <p:cNvSpPr/>
          <p:nvPr/>
        </p:nvSpPr>
        <p:spPr>
          <a:xfrm>
            <a:off x="2818179" y="4090595"/>
            <a:ext cx="661833"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PT base</a:t>
            </a:r>
            <a:endParaRPr lang="zh-CN" altLang="en-US" dirty="0">
              <a:latin typeface="Times New Roman" panose="02020603050405020304" pitchFamily="18" charset="0"/>
              <a:cs typeface="Times New Roman" panose="02020603050405020304" pitchFamily="18" charset="0"/>
            </a:endParaRPr>
          </a:p>
        </p:txBody>
      </p:sp>
      <p:sp>
        <p:nvSpPr>
          <p:cNvPr id="12" name="矩形 11"/>
          <p:cNvSpPr/>
          <p:nvPr/>
        </p:nvSpPr>
        <p:spPr>
          <a:xfrm>
            <a:off x="5761630" y="2129446"/>
            <a:ext cx="1144136"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p:nvSpPr>
        <p:spPr>
          <a:xfrm>
            <a:off x="5761630" y="2818260"/>
            <a:ext cx="570932" cy="492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p</a:t>
            </a:r>
            <a:endParaRPr lang="zh-CN" altLang="en-US" dirty="0">
              <a:latin typeface="Times New Roman" panose="02020603050405020304" pitchFamily="18" charset="0"/>
              <a:cs typeface="Times New Roman" panose="02020603050405020304" pitchFamily="18" charset="0"/>
            </a:endParaRPr>
          </a:p>
        </p:txBody>
      </p:sp>
      <p:sp>
        <p:nvSpPr>
          <p:cNvPr id="14" name="矩形 13"/>
          <p:cNvSpPr/>
          <p:nvPr/>
        </p:nvSpPr>
        <p:spPr>
          <a:xfrm>
            <a:off x="6291617" y="2818261"/>
            <a:ext cx="614149"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15" name="矩形 14"/>
          <p:cNvSpPr/>
          <p:nvPr/>
        </p:nvSpPr>
        <p:spPr>
          <a:xfrm>
            <a:off x="4768880" y="4027797"/>
            <a:ext cx="1323666" cy="241110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文本框 15"/>
          <p:cNvSpPr txBox="1"/>
          <p:nvPr/>
        </p:nvSpPr>
        <p:spPr>
          <a:xfrm>
            <a:off x="4796180" y="3634140"/>
            <a:ext cx="192433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page table</a:t>
            </a:r>
            <a:endParaRPr lang="zh-CN" altLang="en-US" dirty="0">
              <a:latin typeface="Times New Roman" panose="02020603050405020304" pitchFamily="18" charset="0"/>
              <a:cs typeface="Times New Roman" panose="02020603050405020304" pitchFamily="18" charset="0"/>
            </a:endParaRPr>
          </a:p>
        </p:txBody>
      </p:sp>
      <p:sp>
        <p:nvSpPr>
          <p:cNvPr id="18" name="矩形 17"/>
          <p:cNvSpPr/>
          <p:nvPr/>
        </p:nvSpPr>
        <p:spPr>
          <a:xfrm>
            <a:off x="4768881" y="4938464"/>
            <a:ext cx="1323666" cy="506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p:txBody>
      </p:sp>
      <p:sp>
        <p:nvSpPr>
          <p:cNvPr id="5" name="椭圆 4"/>
          <p:cNvSpPr/>
          <p:nvPr/>
        </p:nvSpPr>
        <p:spPr>
          <a:xfrm>
            <a:off x="3916908" y="3634140"/>
            <a:ext cx="450376" cy="3936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6" name="菱形 25"/>
          <p:cNvSpPr/>
          <p:nvPr/>
        </p:nvSpPr>
        <p:spPr>
          <a:xfrm>
            <a:off x="3794078" y="1615098"/>
            <a:ext cx="586854" cy="7582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8" name="直接箭头连接符 27"/>
          <p:cNvCxnSpPr>
            <a:stCxn id="26" idx="3"/>
            <a:endCxn id="12" idx="1"/>
          </p:cNvCxnSpPr>
          <p:nvPr/>
        </p:nvCxnSpPr>
        <p:spPr>
          <a:xfrm>
            <a:off x="4380932" y="1994232"/>
            <a:ext cx="1380698" cy="381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2" idx="2"/>
          </p:cNvCxnSpPr>
          <p:nvPr/>
        </p:nvCxnSpPr>
        <p:spPr>
          <a:xfrm flipH="1">
            <a:off x="6332562" y="2622495"/>
            <a:ext cx="1136" cy="163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392" name="直接箭头连接符 59391"/>
          <p:cNvCxnSpPr>
            <a:stCxn id="7" idx="3"/>
            <a:endCxn id="26" idx="1"/>
          </p:cNvCxnSpPr>
          <p:nvPr/>
        </p:nvCxnSpPr>
        <p:spPr>
          <a:xfrm flipV="1">
            <a:off x="2156346" y="1994232"/>
            <a:ext cx="1637732" cy="566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397" name="直接连接符 59396"/>
          <p:cNvCxnSpPr>
            <a:stCxn id="6" idx="2"/>
            <a:endCxn id="10" idx="1"/>
          </p:cNvCxnSpPr>
          <p:nvPr/>
        </p:nvCxnSpPr>
        <p:spPr>
          <a:xfrm>
            <a:off x="788200" y="2807162"/>
            <a:ext cx="1368146" cy="1529959"/>
          </a:xfrm>
          <a:prstGeom prst="line">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00" name="直接箭头连接符 59399"/>
          <p:cNvCxnSpPr>
            <a:stCxn id="26" idx="2"/>
          </p:cNvCxnSpPr>
          <p:nvPr/>
        </p:nvCxnSpPr>
        <p:spPr>
          <a:xfrm>
            <a:off x="4087505" y="2373365"/>
            <a:ext cx="0" cy="3414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683986" y="2579948"/>
            <a:ext cx="1323666" cy="372531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402" name="直接箭头连接符 59401"/>
          <p:cNvCxnSpPr>
            <a:stCxn id="18" idx="3"/>
          </p:cNvCxnSpPr>
          <p:nvPr/>
        </p:nvCxnSpPr>
        <p:spPr>
          <a:xfrm flipV="1">
            <a:off x="6092547" y="5178348"/>
            <a:ext cx="158127" cy="133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04" name="直接箭头连接符 59403"/>
          <p:cNvCxnSpPr>
            <a:stCxn id="14" idx="2"/>
          </p:cNvCxnSpPr>
          <p:nvPr/>
        </p:nvCxnSpPr>
        <p:spPr>
          <a:xfrm>
            <a:off x="6598692" y="3311310"/>
            <a:ext cx="489044" cy="16166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06" name="直接箭头连接符 59405"/>
          <p:cNvCxnSpPr/>
          <p:nvPr/>
        </p:nvCxnSpPr>
        <p:spPr>
          <a:xfrm flipV="1">
            <a:off x="7394810" y="3916907"/>
            <a:ext cx="289176" cy="12576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7705052" y="3766350"/>
            <a:ext cx="1302599" cy="52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59408" name="直接箭头连接符 59407"/>
          <p:cNvCxnSpPr>
            <a:stCxn id="2" idx="2"/>
          </p:cNvCxnSpPr>
          <p:nvPr/>
        </p:nvCxnSpPr>
        <p:spPr>
          <a:xfrm flipH="1">
            <a:off x="1047565" y="1910687"/>
            <a:ext cx="6767" cy="4034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0" name="直接箭头连接符 59409"/>
          <p:cNvCxnSpPr>
            <a:stCxn id="10" idx="0"/>
            <a:endCxn id="26" idx="1"/>
          </p:cNvCxnSpPr>
          <p:nvPr/>
        </p:nvCxnSpPr>
        <p:spPr>
          <a:xfrm flipV="1">
            <a:off x="2487263" y="1994232"/>
            <a:ext cx="1306815" cy="20963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2" name="直接箭头连接符 59411"/>
          <p:cNvCxnSpPr>
            <a:stCxn id="11" idx="3"/>
            <a:endCxn id="5" idx="3"/>
          </p:cNvCxnSpPr>
          <p:nvPr/>
        </p:nvCxnSpPr>
        <p:spPr>
          <a:xfrm flipV="1">
            <a:off x="3480012" y="3970147"/>
            <a:ext cx="502852" cy="366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4" name="直接箭头连接符 59413"/>
          <p:cNvCxnSpPr>
            <a:stCxn id="13" idx="1"/>
            <a:endCxn id="5" idx="7"/>
          </p:cNvCxnSpPr>
          <p:nvPr/>
        </p:nvCxnSpPr>
        <p:spPr>
          <a:xfrm flipH="1">
            <a:off x="4301328" y="3064612"/>
            <a:ext cx="1460302" cy="6271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6" name="直接箭头连接符 59415"/>
          <p:cNvCxnSpPr>
            <a:stCxn id="5" idx="5"/>
            <a:endCxn id="18" idx="1"/>
          </p:cNvCxnSpPr>
          <p:nvPr/>
        </p:nvCxnSpPr>
        <p:spPr>
          <a:xfrm>
            <a:off x="4301328" y="3970147"/>
            <a:ext cx="467553" cy="12215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6250674" y="4928000"/>
            <a:ext cx="570932" cy="492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p:txBody>
      </p:sp>
      <p:sp>
        <p:nvSpPr>
          <p:cNvPr id="64" name="矩形 63"/>
          <p:cNvSpPr/>
          <p:nvPr/>
        </p:nvSpPr>
        <p:spPr>
          <a:xfrm>
            <a:off x="6780661" y="4928001"/>
            <a:ext cx="614149"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3670522" y="2704383"/>
            <a:ext cx="694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error</a:t>
            </a:r>
            <a:endParaRPr lang="zh-CN" altLang="en-US"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4376793" y="1596459"/>
            <a:ext cx="694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4083254" y="2250385"/>
            <a:ext cx="694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3591240" y="2006053"/>
            <a:ext cx="134770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 &lt; limit?</a:t>
            </a:r>
            <a:endParaRPr lang="zh-CN" altLang="en-US"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6381722" y="5529363"/>
            <a:ext cx="192433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Physical </a:t>
            </a:r>
          </a:p>
          <a:p>
            <a:r>
              <a:rPr lang="en-US" altLang="zh-CN" dirty="0">
                <a:latin typeface="Times New Roman" panose="02020603050405020304" pitchFamily="18" charset="0"/>
                <a:cs typeface="Times New Roman" panose="02020603050405020304" pitchFamily="18" charset="0"/>
              </a:rPr>
              <a:t>address</a:t>
            </a:r>
            <a:endParaRPr lang="zh-CN" altLang="en-US"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7884177" y="1898670"/>
            <a:ext cx="112347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Main </a:t>
            </a:r>
          </a:p>
          <a:p>
            <a:r>
              <a:rPr lang="en-US" altLang="zh-CN" dirty="0">
                <a:latin typeface="Times New Roman" panose="02020603050405020304" pitchFamily="18" charset="0"/>
                <a:cs typeface="Times New Roman" panose="02020603050405020304" pitchFamily="18" charset="0"/>
              </a:rPr>
              <a:t>memory</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1B5106BA-4A7F-49D1-8389-B485C7CF8291}" type="slidenum">
              <a:rPr lang="en-US" altLang="zh-CN" sz="1400">
                <a:latin typeface="微软雅黑" panose="020B0503020204020204" pitchFamily="34" charset="-122"/>
                <a:ea typeface="微软雅黑" panose="020B0503020204020204" pitchFamily="34" charset="-122"/>
              </a:rPr>
              <a:pPr algn="r"/>
              <a:t>88</a:t>
            </a:fld>
            <a:endParaRPr lang="zh-CN" altLang="en-US" sz="1400">
              <a:latin typeface="微软雅黑" panose="020B0503020204020204" pitchFamily="34" charset="-122"/>
              <a:ea typeface="微软雅黑" panose="020B0503020204020204" pitchFamily="34" charset="-122"/>
            </a:endParaRPr>
          </a:p>
        </p:txBody>
      </p:sp>
      <p:sp>
        <p:nvSpPr>
          <p:cNvPr id="5122" name="Rectangle 2"/>
          <p:cNvSpPr>
            <a:spLocks noGrp="1" noChangeArrowheads="1"/>
          </p:cNvSpPr>
          <p:nvPr>
            <p:ph type="title" idx="4294967295"/>
          </p:nvPr>
        </p:nvSpPr>
        <p:spPr>
          <a:xfrm>
            <a:off x="521368" y="100432"/>
            <a:ext cx="8052611" cy="1124116"/>
          </a:xfrm>
        </p:spPr>
        <p:txBody>
          <a:bodyPr>
            <a:normAutofit/>
          </a:bodyPr>
          <a:lstStyle/>
          <a:p>
            <a:pPr algn="ctr"/>
            <a:r>
              <a:rPr lang="zh-CN" altLang="en-US" sz="3800" dirty="0">
                <a:latin typeface="微软雅黑" panose="020B0503020204020204" pitchFamily="34" charset="-122"/>
                <a:ea typeface="微软雅黑" panose="020B0503020204020204" pitchFamily="34" charset="-122"/>
              </a:rPr>
              <a:t>长期存储信息</a:t>
            </a:r>
            <a:endParaRPr lang="en-US" altLang="zh-CN" sz="3800" dirty="0">
              <a:latin typeface="微软雅黑" panose="020B0503020204020204" pitchFamily="34" charset="-122"/>
              <a:ea typeface="微软雅黑" panose="020B0503020204020204" pitchFamily="34" charset="-122"/>
            </a:endParaRPr>
          </a:p>
        </p:txBody>
      </p:sp>
      <p:sp>
        <p:nvSpPr>
          <p:cNvPr id="5123" name="Rectangle 3"/>
          <p:cNvSpPr>
            <a:spLocks noGrp="1" noChangeArrowheads="1"/>
          </p:cNvSpPr>
          <p:nvPr>
            <p:ph type="body" idx="4294967295"/>
          </p:nvPr>
        </p:nvSpPr>
        <p:spPr>
          <a:xfrm>
            <a:off x="362744" y="1245067"/>
            <a:ext cx="8534400" cy="5410200"/>
          </a:xfrm>
        </p:spPr>
        <p:txBody>
          <a:bodyPr>
            <a:normAutofit/>
          </a:bodyPr>
          <a:lstStyle/>
          <a:p>
            <a:pPr>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需要存储大量的信息</a:t>
            </a:r>
            <a:endParaRPr lang="en-US" altLang="zh-CN" sz="2800" dirty="0">
              <a:latin typeface="微软雅黑" panose="020B0503020204020204" pitchFamily="34" charset="-122"/>
              <a:ea typeface="微软雅黑" panose="020B0503020204020204" pitchFamily="34" charset="-122"/>
            </a:endParaRPr>
          </a:p>
          <a:p>
            <a:pPr marL="0" indent="0">
              <a:lnSpc>
                <a:spcPct val="100000"/>
              </a:lnSpc>
              <a:buNone/>
            </a:pPr>
            <a:r>
              <a:rPr lang="en-US" altLang="zh-CN" sz="2800" dirty="0">
                <a:latin typeface="微软雅黑" panose="020B0503020204020204" pitchFamily="34" charset="-122"/>
                <a:ea typeface="微软雅黑" panose="020B0503020204020204" pitchFamily="34" charset="-122"/>
              </a:rPr>
              <a:t>   Gigabytes -&gt; terabytes -&gt; petabytes</a:t>
            </a:r>
          </a:p>
          <a:p>
            <a:pPr>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进程终止时，信息仍存在。</a:t>
            </a:r>
            <a:endParaRPr lang="en-US" altLang="zh-CN" sz="2800"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rPr>
              <a:t>时间可达数年</a:t>
            </a:r>
            <a:endParaRPr lang="en-US" altLang="zh-CN" sz="2800"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rPr>
              <a:t>能够查询数据</a:t>
            </a:r>
            <a:endParaRPr lang="en-US" altLang="zh-CN" sz="2800"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多个进程可以同时访问信息</a:t>
            </a:r>
            <a:endParaRPr lang="en-US" altLang="zh-CN" sz="2800" dirty="0">
              <a:latin typeface="微软雅黑" panose="020B0503020204020204" pitchFamily="34" charset="-122"/>
              <a:ea typeface="微软雅黑" panose="020B0503020204020204" pitchFamily="34" charset="-122"/>
            </a:endParaRPr>
          </a:p>
          <a:p>
            <a:pPr eaLnBrk="1" hangingPunct="1">
              <a:lnSpc>
                <a:spcPct val="10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解决方案</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将信息以文件的形式存储在磁盘。</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86547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2040C62D-80FD-46C5-A80E-8F77310EE9F5}" type="slidenum">
              <a:rPr lang="en-US" altLang="zh-CN" sz="1400">
                <a:latin typeface="Times New Roman" panose="02020603050405020304" pitchFamily="18" charset="0"/>
              </a:rPr>
              <a:pPr algn="r"/>
              <a:t>89</a:t>
            </a:fld>
            <a:endParaRPr lang="zh-CN" altLang="en-US" sz="1400">
              <a:latin typeface="Times New Roman" panose="02020603050405020304" pitchFamily="18" charset="0"/>
            </a:endParaRPr>
          </a:p>
        </p:txBody>
      </p:sp>
      <p:sp>
        <p:nvSpPr>
          <p:cNvPr id="11266" name="Rectangle 2"/>
          <p:cNvSpPr>
            <a:spLocks noGrp="1" noChangeArrowheads="1"/>
          </p:cNvSpPr>
          <p:nvPr>
            <p:ph type="title" idx="4294967295"/>
          </p:nvPr>
        </p:nvSpPr>
        <p:spPr>
          <a:xfrm>
            <a:off x="706296" y="124494"/>
            <a:ext cx="7888070" cy="1325563"/>
          </a:xfrm>
        </p:spPr>
        <p:txBody>
          <a:bodyPr>
            <a:normAutofit/>
          </a:bodyPr>
          <a:lstStyle/>
          <a:p>
            <a:pPr algn="ctr" eaLnBrk="1" hangingPunct="1"/>
            <a:r>
              <a:rPr lang="zh-CN" altLang="en-US" sz="3800" b="1" dirty="0"/>
              <a:t>文件访问</a:t>
            </a:r>
            <a:endParaRPr lang="en-US" altLang="zh-CN" sz="3800" b="1" dirty="0"/>
          </a:p>
        </p:txBody>
      </p:sp>
      <p:sp>
        <p:nvSpPr>
          <p:cNvPr id="11267" name="Rectangle 3"/>
          <p:cNvSpPr>
            <a:spLocks noGrp="1" noChangeArrowheads="1"/>
          </p:cNvSpPr>
          <p:nvPr>
            <p:ph type="body" idx="4294967295"/>
          </p:nvPr>
        </p:nvSpPr>
        <p:spPr>
          <a:xfrm>
            <a:off x="457284" y="1417638"/>
            <a:ext cx="8316913" cy="4097767"/>
          </a:xfrm>
        </p:spPr>
        <p:txBody>
          <a:bodyPr/>
          <a:lstStyle/>
          <a:p>
            <a:pPr eaLnBrk="1" hangingPunct="1">
              <a:lnSpc>
                <a:spcPct val="100000"/>
              </a:lnSpc>
              <a:buFont typeface="Wingdings" panose="05000000000000000000" pitchFamily="2" charset="2"/>
              <a:buChar char="l"/>
            </a:pPr>
            <a:r>
              <a:rPr lang="zh-CN" altLang="en-US" sz="2800" b="1" dirty="0"/>
              <a:t>顺序访问</a:t>
            </a:r>
            <a:endParaRPr lang="en-US" altLang="zh-CN" sz="2800" b="1" dirty="0"/>
          </a:p>
          <a:p>
            <a:pPr lvl="1">
              <a:lnSpc>
                <a:spcPct val="100000"/>
              </a:lnSpc>
              <a:buFont typeface="Wingdings" panose="05000000000000000000" pitchFamily="2" charset="2"/>
              <a:buChar char="ü"/>
            </a:pPr>
            <a:r>
              <a:rPr lang="zh-CN" altLang="en-US" sz="2500" dirty="0"/>
              <a:t>从头按顺序读取文件</a:t>
            </a:r>
            <a:endParaRPr lang="en-US" altLang="zh-CN" sz="2500" dirty="0"/>
          </a:p>
          <a:p>
            <a:pPr lvl="1" eaLnBrk="1" hangingPunct="1">
              <a:lnSpc>
                <a:spcPct val="100000"/>
              </a:lnSpc>
              <a:buFont typeface="Wingdings" panose="05000000000000000000" pitchFamily="2" charset="2"/>
              <a:buChar char="ü"/>
            </a:pPr>
            <a:r>
              <a:rPr lang="zh-CN" altLang="en-US" sz="2800" dirty="0"/>
              <a:t>不能跳过某些内容</a:t>
            </a:r>
            <a:endParaRPr lang="en-US" altLang="zh-CN" sz="2800" dirty="0"/>
          </a:p>
          <a:p>
            <a:pPr lvl="1" eaLnBrk="1" hangingPunct="1">
              <a:lnSpc>
                <a:spcPct val="100000"/>
              </a:lnSpc>
              <a:buFont typeface="Wingdings" panose="05000000000000000000" pitchFamily="2" charset="2"/>
              <a:buChar char="ü"/>
            </a:pPr>
            <a:r>
              <a:rPr lang="zh-CN" altLang="en-US" sz="2800" dirty="0"/>
              <a:t>适合磁带存储介质</a:t>
            </a:r>
            <a:endParaRPr lang="en-US" altLang="zh-CN" sz="2800" dirty="0"/>
          </a:p>
          <a:p>
            <a:pPr eaLnBrk="1" hangingPunct="1">
              <a:lnSpc>
                <a:spcPct val="100000"/>
              </a:lnSpc>
              <a:buFont typeface="Wingdings" panose="05000000000000000000" pitchFamily="2" charset="2"/>
              <a:buChar char="l"/>
            </a:pPr>
            <a:r>
              <a:rPr lang="zh-CN" altLang="en-US" sz="2800" b="1" dirty="0"/>
              <a:t>随机存器</a:t>
            </a:r>
            <a:endParaRPr lang="en-US" altLang="zh-CN" sz="2800" b="1" dirty="0"/>
          </a:p>
          <a:p>
            <a:pPr lvl="1" eaLnBrk="1" hangingPunct="1">
              <a:lnSpc>
                <a:spcPct val="100000"/>
              </a:lnSpc>
              <a:buFont typeface="Wingdings" panose="05000000000000000000" pitchFamily="2" charset="2"/>
              <a:buChar char="ü"/>
            </a:pPr>
            <a:r>
              <a:rPr lang="zh-CN" altLang="en-US" sz="2800" dirty="0"/>
              <a:t>可以按任意顺序读取字节</a:t>
            </a:r>
            <a:r>
              <a:rPr lang="en-US" altLang="zh-CN" sz="2800" dirty="0"/>
              <a:t>/</a:t>
            </a:r>
            <a:r>
              <a:rPr lang="zh-CN" altLang="en-US" sz="2800" dirty="0"/>
              <a:t>记录</a:t>
            </a:r>
            <a:endParaRPr lang="en-US" altLang="zh-CN" sz="2800" dirty="0"/>
          </a:p>
          <a:p>
            <a:pPr lvl="1" eaLnBrk="1" hangingPunct="1">
              <a:lnSpc>
                <a:spcPct val="100000"/>
              </a:lnSpc>
              <a:buFont typeface="Wingdings" panose="05000000000000000000" pitchFamily="2" charset="2"/>
              <a:buChar char="ü"/>
            </a:pPr>
            <a:r>
              <a:rPr lang="zh-CN" altLang="en-US" sz="2800" dirty="0"/>
              <a:t>对实现数据库系统很重要</a:t>
            </a:r>
            <a:endParaRPr lang="en-US" altLang="zh-CN" sz="2800" dirty="0"/>
          </a:p>
          <a:p>
            <a:pPr marL="457200" lvl="1" indent="0" eaLnBrk="1" hangingPunct="1">
              <a:lnSpc>
                <a:spcPct val="90000"/>
              </a:lnSpc>
              <a:buNone/>
            </a:pPr>
            <a:endParaRPr lang="en-US" altLang="zh-CN" dirty="0"/>
          </a:p>
        </p:txBody>
      </p:sp>
    </p:spTree>
    <p:extLst>
      <p:ext uri="{BB962C8B-B14F-4D97-AF65-F5344CB8AC3E}">
        <p14:creationId xmlns:p14="http://schemas.microsoft.com/office/powerpoint/2010/main" val="227972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DB1D6BE7-2C71-42CF-A778-85E4A3E3AC0A}" type="slidenum">
              <a:rPr lang="zh-CN" altLang="en-US" sz="1400">
                <a:ea typeface="宋体" panose="02010600030101010101" pitchFamily="2" charset="-122"/>
              </a:rPr>
              <a:pPr algn="r" eaLnBrk="1" hangingPunct="1"/>
              <a:t>9</a:t>
            </a:fld>
            <a:endParaRPr lang="en-US" sz="1400">
              <a:ea typeface="宋体" panose="02010600030101010101" pitchFamily="2" charset="-122"/>
            </a:endParaRPr>
          </a:p>
        </p:txBody>
      </p:sp>
      <p:sp>
        <p:nvSpPr>
          <p:cNvPr id="12291" name="Rectangle 2"/>
          <p:cNvSpPr>
            <a:spLocks noGrp="1" noChangeArrowheads="1"/>
          </p:cNvSpPr>
          <p:nvPr>
            <p:ph type="title" idx="4294967295"/>
          </p:nvPr>
        </p:nvSpPr>
        <p:spPr>
          <a:xfrm>
            <a:off x="721818" y="142595"/>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进程的实现</a:t>
            </a:r>
            <a:endParaRPr lang="en-US" altLang="zh-CN" sz="3800" b="1" dirty="0">
              <a:latin typeface="微软雅黑" panose="020B0503020204020204" pitchFamily="34" charset="-122"/>
              <a:ea typeface="微软雅黑" panose="020B0503020204020204" pitchFamily="34" charset="-122"/>
            </a:endParaRPr>
          </a:p>
        </p:txBody>
      </p:sp>
      <p:sp>
        <p:nvSpPr>
          <p:cNvPr id="12292" name="Rectangle 3"/>
          <p:cNvSpPr>
            <a:spLocks noGrp="1" noChangeArrowheads="1"/>
          </p:cNvSpPr>
          <p:nvPr>
            <p:ph type="body" idx="4294967295"/>
          </p:nvPr>
        </p:nvSpPr>
        <p:spPr>
          <a:xfrm>
            <a:off x="348457" y="1335088"/>
            <a:ext cx="8458200" cy="5029200"/>
          </a:xfrm>
        </p:spPr>
        <p:txBody>
          <a:bodyPr>
            <a:normAutofit/>
          </a:bodyPr>
          <a:lstStyle/>
          <a:p>
            <a:pPr eaLnBrk="1" hangingPunct="1">
              <a:lnSpc>
                <a:spcPct val="90000"/>
              </a:lnSpc>
              <a:buFont typeface="Wingdings" panose="05000000000000000000" pitchFamily="2" charset="2"/>
              <a:buChar char="l"/>
            </a:pPr>
            <a:r>
              <a:rPr lang="zh-CN" altLang="en-US" sz="2600" b="1" dirty="0">
                <a:latin typeface="微软雅黑" panose="020B0503020204020204" pitchFamily="34" charset="-122"/>
                <a:ea typeface="微软雅黑" panose="020B0503020204020204" pitchFamily="34" charset="-122"/>
              </a:rPr>
              <a:t>操作系统维护一个进程表（</a:t>
            </a:r>
            <a:r>
              <a:rPr lang="en-US" altLang="zh-CN" sz="2600" b="1" dirty="0">
                <a:latin typeface="微软雅黑" panose="020B0503020204020204" pitchFamily="34" charset="-122"/>
                <a:ea typeface="微软雅黑" panose="020B0503020204020204" pitchFamily="34" charset="-122"/>
              </a:rPr>
              <a:t>Process Table</a:t>
            </a:r>
            <a:r>
              <a:rPr lang="zh-CN" altLang="en-US" sz="2600" b="1" dirty="0">
                <a:latin typeface="微软雅黑" panose="020B0503020204020204" pitchFamily="34" charset="-122"/>
                <a:ea typeface="微软雅黑" panose="020B0503020204020204" pitchFamily="34" charset="-122"/>
              </a:rPr>
              <a:t>），其中的每一个表项（进程控制块，</a:t>
            </a:r>
            <a:r>
              <a:rPr lang="en-US" altLang="zh-CN" sz="2600" b="1" dirty="0">
                <a:latin typeface="微软雅黑" panose="020B0503020204020204" pitchFamily="34" charset="-122"/>
                <a:ea typeface="微软雅黑" panose="020B0503020204020204" pitchFamily="34" charset="-122"/>
              </a:rPr>
              <a:t>PCB</a:t>
            </a:r>
            <a:r>
              <a:rPr lang="zh-CN" altLang="en-US" sz="2600" b="1" dirty="0">
                <a:latin typeface="微软雅黑" panose="020B0503020204020204" pitchFamily="34" charset="-122"/>
                <a:ea typeface="微软雅黑" panose="020B0503020204020204" pitchFamily="34" charset="-122"/>
              </a:rPr>
              <a:t>）对应一个进程</a:t>
            </a:r>
            <a:endParaRPr lang="en-US" altLang="zh-CN" sz="26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279D903-6F61-4437-92BC-C81A815D37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807" y="2278970"/>
            <a:ext cx="6816645" cy="4085318"/>
          </a:xfrm>
          <a:prstGeom prst="rect">
            <a:avLst/>
          </a:prstGeom>
        </p:spPr>
      </p:pic>
    </p:spTree>
    <p:extLst>
      <p:ext uri="{BB962C8B-B14F-4D97-AF65-F5344CB8AC3E}">
        <p14:creationId xmlns:p14="http://schemas.microsoft.com/office/powerpoint/2010/main" val="4500448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F45381BA-9D51-49B9-906A-4420B5A0D70F}" type="slidenum">
              <a:rPr lang="en-US" altLang="zh-CN" sz="1400">
                <a:latin typeface="Times New Roman" panose="02020603050405020304" pitchFamily="18" charset="0"/>
              </a:rPr>
              <a:pPr algn="r"/>
              <a:t>90</a:t>
            </a:fld>
            <a:endParaRPr lang="zh-CN" altLang="en-US" sz="1400">
              <a:latin typeface="Times New Roman" panose="02020603050405020304" pitchFamily="18" charset="0"/>
            </a:endParaRPr>
          </a:p>
        </p:txBody>
      </p:sp>
      <p:sp>
        <p:nvSpPr>
          <p:cNvPr id="25602" name="Rectangle 2"/>
          <p:cNvSpPr>
            <a:spLocks noGrp="1" noChangeArrowheads="1"/>
          </p:cNvSpPr>
          <p:nvPr>
            <p:ph type="title" idx="4294967295"/>
          </p:nvPr>
        </p:nvSpPr>
        <p:spPr>
          <a:xfrm>
            <a:off x="445062" y="129473"/>
            <a:ext cx="8217132" cy="909638"/>
          </a:xfrm>
        </p:spPr>
        <p:txBody>
          <a:bodyPr>
            <a:normAutofit/>
          </a:bodyPr>
          <a:lstStyle/>
          <a:p>
            <a:pPr algn="ctr" eaLnBrk="1" hangingPunct="1"/>
            <a:r>
              <a:rPr lang="zh-CN" altLang="en-US" sz="3800" b="1" dirty="0"/>
              <a:t>文件系统的实现</a:t>
            </a:r>
            <a:endParaRPr lang="en-US" altLang="zh-CN" sz="3800" b="1" dirty="0"/>
          </a:p>
        </p:txBody>
      </p:sp>
      <p:sp>
        <p:nvSpPr>
          <p:cNvPr id="25603" name="Rectangle 3"/>
          <p:cNvSpPr>
            <a:spLocks noGrp="1" noChangeArrowheads="1"/>
          </p:cNvSpPr>
          <p:nvPr>
            <p:ph type="body" idx="4294967295"/>
          </p:nvPr>
        </p:nvSpPr>
        <p:spPr>
          <a:xfrm>
            <a:off x="305594" y="1150938"/>
            <a:ext cx="8534400" cy="5294312"/>
          </a:xfrm>
        </p:spPr>
        <p:txBody>
          <a:bodyPr/>
          <a:lstStyle/>
          <a:p>
            <a:pPr eaLnBrk="1" hangingPunct="1">
              <a:buFont typeface="Wingdings" panose="05000000000000000000" pitchFamily="2" charset="2"/>
              <a:buChar char="l"/>
            </a:pPr>
            <a:r>
              <a:rPr lang="zh-CN" altLang="en-US" sz="2800" b="1" dirty="0"/>
              <a:t>文件系统布局</a:t>
            </a:r>
            <a:r>
              <a:rPr lang="en-US" altLang="zh-CN" sz="2800" b="1" dirty="0"/>
              <a:t>:</a:t>
            </a:r>
          </a:p>
          <a:p>
            <a:pPr lvl="1" eaLnBrk="1" hangingPunct="1"/>
            <a:r>
              <a:rPr lang="zh-CN" altLang="en-US" sz="2400" dirty="0"/>
              <a:t>主引导程序记录：磁盘的</a:t>
            </a:r>
            <a:r>
              <a:rPr lang="en-US" altLang="zh-CN" sz="2400" dirty="0"/>
              <a:t>0</a:t>
            </a:r>
            <a:r>
              <a:rPr lang="zh-CN" altLang="en-US" sz="2400" dirty="0"/>
              <a:t>号扇区；</a:t>
            </a:r>
            <a:endParaRPr lang="en-US" altLang="zh-CN" sz="2400" dirty="0"/>
          </a:p>
          <a:p>
            <a:pPr lvl="1" eaLnBrk="1" hangingPunct="1"/>
            <a:r>
              <a:rPr lang="zh-CN" altLang="en-US" sz="2400" dirty="0"/>
              <a:t>分区表给出每个分区的起始和结束地址。</a:t>
            </a:r>
            <a:endParaRPr lang="zh-CN" altLang="en-US" sz="2000" dirty="0"/>
          </a:p>
        </p:txBody>
      </p:sp>
      <p:pic>
        <p:nvPicPr>
          <p:cNvPr id="6" name="图片 5">
            <a:extLst>
              <a:ext uri="{FF2B5EF4-FFF2-40B4-BE49-F238E27FC236}">
                <a16:creationId xmlns:a16="http://schemas.microsoft.com/office/drawing/2014/main" id="{A25418EE-9885-403D-8584-30264E71A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72" y="2556875"/>
            <a:ext cx="8223495" cy="3526425"/>
          </a:xfrm>
          <a:prstGeom prst="rect">
            <a:avLst/>
          </a:prstGeom>
        </p:spPr>
      </p:pic>
    </p:spTree>
    <p:extLst>
      <p:ext uri="{BB962C8B-B14F-4D97-AF65-F5344CB8AC3E}">
        <p14:creationId xmlns:p14="http://schemas.microsoft.com/office/powerpoint/2010/main" val="1324770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F45381BA-9D51-49B9-906A-4420B5A0D70F}" type="slidenum">
              <a:rPr lang="en-US" altLang="zh-CN" sz="1400">
                <a:latin typeface="Times New Roman" panose="02020603050405020304" pitchFamily="18" charset="0"/>
              </a:rPr>
              <a:pPr algn="r"/>
              <a:t>91</a:t>
            </a:fld>
            <a:endParaRPr lang="zh-CN" altLang="en-US" sz="1400">
              <a:latin typeface="Times New Roman" panose="02020603050405020304" pitchFamily="18" charset="0"/>
            </a:endParaRPr>
          </a:p>
        </p:txBody>
      </p:sp>
      <p:sp>
        <p:nvSpPr>
          <p:cNvPr id="25602" name="Rectangle 2"/>
          <p:cNvSpPr>
            <a:spLocks noGrp="1" noChangeArrowheads="1"/>
          </p:cNvSpPr>
          <p:nvPr>
            <p:ph type="title" idx="4294967295"/>
          </p:nvPr>
        </p:nvSpPr>
        <p:spPr>
          <a:xfrm>
            <a:off x="686594" y="119449"/>
            <a:ext cx="7772400" cy="909638"/>
          </a:xfrm>
        </p:spPr>
        <p:txBody>
          <a:bodyPr>
            <a:normAutofit/>
          </a:bodyPr>
          <a:lstStyle/>
          <a:p>
            <a:pPr algn="ctr"/>
            <a:r>
              <a:rPr lang="zh-CN" altLang="en-US" sz="3800" b="1" dirty="0"/>
              <a:t>文件系统的实现</a:t>
            </a:r>
            <a:endParaRPr lang="en-US" altLang="zh-CN" sz="3800" b="1" dirty="0"/>
          </a:p>
        </p:txBody>
      </p:sp>
      <p:sp>
        <p:nvSpPr>
          <p:cNvPr id="25603" name="Rectangle 3"/>
          <p:cNvSpPr>
            <a:spLocks noGrp="1" noChangeArrowheads="1"/>
          </p:cNvSpPr>
          <p:nvPr>
            <p:ph type="body" idx="4294967295"/>
          </p:nvPr>
        </p:nvSpPr>
        <p:spPr>
          <a:xfrm>
            <a:off x="252048" y="1070037"/>
            <a:ext cx="8892746" cy="3098308"/>
          </a:xfrm>
        </p:spPr>
        <p:txBody>
          <a:bodyPr>
            <a:normAutofit/>
          </a:bodyPr>
          <a:lstStyle/>
          <a:p>
            <a:pPr lvl="1" eaLnBrk="1" hangingPunct="1">
              <a:buFont typeface="Wingdings" panose="05000000000000000000" pitchFamily="2" charset="2"/>
              <a:buChar char="l"/>
            </a:pPr>
            <a:r>
              <a:rPr lang="zh-CN" altLang="en-US" sz="2400" dirty="0"/>
              <a:t>分区</a:t>
            </a:r>
            <a:r>
              <a:rPr lang="en-US" altLang="zh-CN" sz="2400" dirty="0"/>
              <a:t>:</a:t>
            </a:r>
          </a:p>
          <a:p>
            <a:pPr lvl="2" eaLnBrk="1" hangingPunct="1"/>
            <a:r>
              <a:rPr lang="zh-CN" altLang="en-US" sz="2000" dirty="0"/>
              <a:t>第一块是引导块：引导装载操作系统</a:t>
            </a:r>
            <a:r>
              <a:rPr lang="en-US" altLang="zh-CN" sz="2000" dirty="0"/>
              <a:t>.</a:t>
            </a:r>
          </a:p>
          <a:p>
            <a:pPr lvl="2" eaLnBrk="1" hangingPunct="1"/>
            <a:r>
              <a:rPr lang="zh-CN" altLang="en-US" sz="2000" dirty="0"/>
              <a:t>超级块：包含文件系统的一些重要参数</a:t>
            </a:r>
          </a:p>
          <a:p>
            <a:pPr lvl="2" eaLnBrk="1" hangingPunct="1"/>
            <a:r>
              <a:rPr lang="zh-CN" altLang="en-US" sz="2000" dirty="0"/>
              <a:t>空闲空间管理</a:t>
            </a:r>
          </a:p>
          <a:p>
            <a:pPr lvl="2" eaLnBrk="1" hangingPunct="1"/>
            <a:r>
              <a:rPr lang="zh-CN" altLang="en-US" sz="2000" dirty="0"/>
              <a:t>i-节点.</a:t>
            </a:r>
          </a:p>
          <a:p>
            <a:pPr lvl="2" eaLnBrk="1" hangingPunct="1"/>
            <a:r>
              <a:rPr lang="zh-CN" altLang="en-US" sz="2000" dirty="0"/>
              <a:t>跟目录</a:t>
            </a:r>
            <a:endParaRPr lang="en-US" altLang="zh-CN" sz="2000" dirty="0"/>
          </a:p>
          <a:p>
            <a:pPr lvl="2" eaLnBrk="1" hangingPunct="1"/>
            <a:r>
              <a:rPr lang="zh-CN" altLang="en-US" sz="2000" dirty="0"/>
              <a:t>文件和目录</a:t>
            </a:r>
          </a:p>
        </p:txBody>
      </p:sp>
      <p:pic>
        <p:nvPicPr>
          <p:cNvPr id="5" name="Picture 4" descr="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574" y="3734749"/>
            <a:ext cx="6737237" cy="279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93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5B44E394-CCAE-4187-A84D-3BF5495059B5}" type="slidenum">
              <a:rPr lang="en-US" altLang="zh-CN" sz="1400">
                <a:latin typeface="Times New Roman" panose="02020603050405020304" pitchFamily="18" charset="0"/>
              </a:rPr>
              <a:pPr algn="r"/>
              <a:t>92</a:t>
            </a:fld>
            <a:endParaRPr lang="zh-CN" altLang="en-US" sz="1400">
              <a:latin typeface="Times New Roman" panose="02020603050405020304" pitchFamily="18" charset="0"/>
            </a:endParaRPr>
          </a:p>
        </p:txBody>
      </p:sp>
      <p:sp>
        <p:nvSpPr>
          <p:cNvPr id="26626" name="Rectangle 2"/>
          <p:cNvSpPr>
            <a:spLocks noGrp="1" noChangeArrowheads="1"/>
          </p:cNvSpPr>
          <p:nvPr>
            <p:ph type="title" idx="4294967295"/>
          </p:nvPr>
        </p:nvSpPr>
        <p:spPr>
          <a:xfrm>
            <a:off x="0" y="114272"/>
            <a:ext cx="9144794" cy="889029"/>
          </a:xfrm>
        </p:spPr>
        <p:txBody>
          <a:bodyPr>
            <a:normAutofit/>
          </a:bodyPr>
          <a:lstStyle/>
          <a:p>
            <a:pPr algn="ctr" eaLnBrk="1" hangingPunct="1"/>
            <a:r>
              <a:rPr lang="zh-CN" altLang="en-US" sz="3800" b="1" dirty="0"/>
              <a:t>文件系统的实现</a:t>
            </a:r>
            <a:endParaRPr lang="en-US" altLang="zh-CN" sz="3800" b="1" dirty="0"/>
          </a:p>
        </p:txBody>
      </p:sp>
      <p:sp>
        <p:nvSpPr>
          <p:cNvPr id="26627" name="Rectangle 3"/>
          <p:cNvSpPr>
            <a:spLocks noGrp="1" noChangeArrowheads="1"/>
          </p:cNvSpPr>
          <p:nvPr>
            <p:ph type="body" idx="4294967295"/>
          </p:nvPr>
        </p:nvSpPr>
        <p:spPr>
          <a:xfrm>
            <a:off x="305594" y="1179513"/>
            <a:ext cx="8534400" cy="5410200"/>
          </a:xfrm>
        </p:spPr>
        <p:txBody>
          <a:bodyPr/>
          <a:lstStyle/>
          <a:p>
            <a:pPr eaLnBrk="1" hangingPunct="1">
              <a:lnSpc>
                <a:spcPct val="80000"/>
              </a:lnSpc>
              <a:buFont typeface="Wingdings" panose="05000000000000000000" pitchFamily="2" charset="2"/>
              <a:buChar char="l"/>
            </a:pPr>
            <a:r>
              <a:rPr lang="zh-CN" altLang="en-US" sz="2800" dirty="0"/>
              <a:t>连续分配</a:t>
            </a:r>
            <a:r>
              <a:rPr lang="en-US" altLang="zh-CN" sz="2800" dirty="0"/>
              <a:t>- </a:t>
            </a:r>
            <a:r>
              <a:rPr lang="zh-CN" altLang="en-US" sz="2800" dirty="0"/>
              <a:t>每个文件作为一连串连续的数据块存储。</a:t>
            </a:r>
            <a:endParaRPr lang="en-US" altLang="zh-CN" sz="2000" dirty="0"/>
          </a:p>
        </p:txBody>
      </p:sp>
      <p:pic>
        <p:nvPicPr>
          <p:cNvPr id="5" name="Picture 4" descr="6-12"/>
          <p:cNvPicPr>
            <a:picLocks noChangeAspect="1" noChangeArrowheads="1"/>
          </p:cNvPicPr>
          <p:nvPr/>
        </p:nvPicPr>
        <p:blipFill rotWithShape="1">
          <a:blip r:embed="rId2">
            <a:extLst>
              <a:ext uri="{28A0092B-C50C-407E-A947-70E740481C1C}">
                <a14:useLocalDpi xmlns:a14="http://schemas.microsoft.com/office/drawing/2010/main" val="0"/>
              </a:ext>
            </a:extLst>
          </a:blip>
          <a:srcRect r="500" b="4746"/>
          <a:stretch/>
        </p:blipFill>
        <p:spPr bwMode="auto">
          <a:xfrm>
            <a:off x="676622" y="2318178"/>
            <a:ext cx="7545823" cy="351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6224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5B44E394-CCAE-4187-A84D-3BF5495059B5}" type="slidenum">
              <a:rPr lang="en-US" altLang="zh-CN" sz="1400">
                <a:latin typeface="Times New Roman" panose="02020603050405020304" pitchFamily="18" charset="0"/>
              </a:rPr>
              <a:pPr algn="r"/>
              <a:t>93</a:t>
            </a:fld>
            <a:endParaRPr lang="zh-CN" altLang="en-US" sz="1400">
              <a:latin typeface="Times New Roman" panose="02020603050405020304" pitchFamily="18" charset="0"/>
            </a:endParaRPr>
          </a:p>
        </p:txBody>
      </p:sp>
      <p:sp>
        <p:nvSpPr>
          <p:cNvPr id="26626" name="Rectangle 2"/>
          <p:cNvSpPr>
            <a:spLocks noGrp="1" noChangeArrowheads="1"/>
          </p:cNvSpPr>
          <p:nvPr>
            <p:ph type="title" idx="4294967295"/>
          </p:nvPr>
        </p:nvSpPr>
        <p:spPr>
          <a:xfrm>
            <a:off x="717772" y="94042"/>
            <a:ext cx="7888070" cy="1026705"/>
          </a:xfrm>
        </p:spPr>
        <p:txBody>
          <a:bodyPr>
            <a:normAutofit/>
          </a:bodyPr>
          <a:lstStyle/>
          <a:p>
            <a:pPr algn="ctr" eaLnBrk="1" hangingPunct="1"/>
            <a:r>
              <a:rPr lang="zh-CN" altLang="en-US" sz="3800" b="1" dirty="0"/>
              <a:t>文件系统的实现</a:t>
            </a:r>
            <a:endParaRPr lang="en-US" altLang="zh-CN" sz="3800" b="1" dirty="0"/>
          </a:p>
        </p:txBody>
      </p:sp>
      <p:sp>
        <p:nvSpPr>
          <p:cNvPr id="26627" name="Rectangle 3"/>
          <p:cNvSpPr>
            <a:spLocks noGrp="1" noChangeArrowheads="1"/>
          </p:cNvSpPr>
          <p:nvPr>
            <p:ph type="body" idx="4294967295"/>
          </p:nvPr>
        </p:nvSpPr>
        <p:spPr>
          <a:xfrm>
            <a:off x="305594" y="1179513"/>
            <a:ext cx="8534400" cy="5410200"/>
          </a:xfrm>
        </p:spPr>
        <p:txBody>
          <a:bodyPr>
            <a:normAutofit/>
          </a:bodyPr>
          <a:lstStyle/>
          <a:p>
            <a:pPr>
              <a:lnSpc>
                <a:spcPct val="120000"/>
              </a:lnSpc>
              <a:buFont typeface="Wingdings" panose="05000000000000000000" pitchFamily="2" charset="2"/>
              <a:buChar char="l"/>
            </a:pPr>
            <a:r>
              <a:rPr lang="zh-CN" altLang="en-US" sz="2800" dirty="0"/>
              <a:t>连续分配</a:t>
            </a:r>
            <a:r>
              <a:rPr lang="en-US" altLang="zh-CN" sz="2800" dirty="0"/>
              <a:t>- </a:t>
            </a:r>
            <a:r>
              <a:rPr lang="zh-CN" altLang="en-US" sz="2800" dirty="0"/>
              <a:t>每个文件作为一连串连续的数据块存储。</a:t>
            </a:r>
            <a:endParaRPr lang="en-US" altLang="zh-CN" sz="2000" dirty="0"/>
          </a:p>
          <a:p>
            <a:pPr lvl="1" eaLnBrk="1" hangingPunct="1">
              <a:lnSpc>
                <a:spcPct val="120000"/>
              </a:lnSpc>
              <a:buFont typeface="Wingdings" panose="05000000000000000000" pitchFamily="2" charset="2"/>
              <a:buChar char="ü"/>
            </a:pPr>
            <a:r>
              <a:rPr lang="zh-CN" altLang="en-US" sz="2800" dirty="0"/>
              <a:t>优点</a:t>
            </a:r>
            <a:r>
              <a:rPr lang="en-US" altLang="zh-CN" sz="2800" dirty="0"/>
              <a:t>:  </a:t>
            </a:r>
          </a:p>
          <a:p>
            <a:pPr marL="342946" lvl="1" indent="0" eaLnBrk="1" hangingPunct="1">
              <a:lnSpc>
                <a:spcPct val="120000"/>
              </a:lnSpc>
              <a:buNone/>
            </a:pPr>
            <a:r>
              <a:rPr lang="en-US" altLang="zh-CN" sz="2800" dirty="0"/>
              <a:t>  </a:t>
            </a:r>
            <a:r>
              <a:rPr lang="zh-CN" altLang="en-US" sz="2800" dirty="0"/>
              <a:t>实现方式简单</a:t>
            </a:r>
            <a:r>
              <a:rPr lang="en-US" altLang="zh-CN" sz="2200" dirty="0"/>
              <a:t>;</a:t>
            </a:r>
          </a:p>
          <a:p>
            <a:pPr marL="342946" lvl="1" indent="0" eaLnBrk="1" hangingPunct="1">
              <a:lnSpc>
                <a:spcPct val="120000"/>
              </a:lnSpc>
              <a:buNone/>
            </a:pPr>
            <a:r>
              <a:rPr lang="en-US" altLang="zh-CN" sz="2200" dirty="0"/>
              <a:t>   </a:t>
            </a:r>
            <a:r>
              <a:rPr lang="zh-CN" altLang="en-US" sz="2200" dirty="0"/>
              <a:t>读数据的性能好；</a:t>
            </a:r>
            <a:endParaRPr lang="en-US" altLang="zh-CN" sz="2200" dirty="0"/>
          </a:p>
          <a:p>
            <a:pPr lvl="1" eaLnBrk="1" hangingPunct="1">
              <a:lnSpc>
                <a:spcPct val="120000"/>
              </a:lnSpc>
              <a:buFont typeface="Wingdings" panose="05000000000000000000" pitchFamily="2" charset="2"/>
              <a:buChar char="ü"/>
            </a:pPr>
            <a:r>
              <a:rPr lang="zh-CN" altLang="en-US" sz="2800" dirty="0"/>
              <a:t>缺点：</a:t>
            </a:r>
            <a:endParaRPr lang="en-US" altLang="zh-CN" sz="2800" dirty="0"/>
          </a:p>
          <a:p>
            <a:pPr marL="685891" lvl="2" indent="0" eaLnBrk="1" hangingPunct="1">
              <a:lnSpc>
                <a:spcPct val="120000"/>
              </a:lnSpc>
              <a:buNone/>
            </a:pPr>
            <a:r>
              <a:rPr lang="zh-CN" altLang="en-US" sz="2200" dirty="0"/>
              <a:t>产生磁盘碎片；</a:t>
            </a:r>
            <a:endParaRPr lang="en-US" altLang="zh-CN" sz="2200" dirty="0"/>
          </a:p>
          <a:p>
            <a:pPr marL="685891" lvl="2" indent="0" eaLnBrk="1" hangingPunct="1">
              <a:lnSpc>
                <a:spcPct val="120000"/>
              </a:lnSpc>
              <a:buNone/>
            </a:pPr>
            <a:r>
              <a:rPr lang="zh-CN" altLang="en-US" sz="2200" dirty="0"/>
              <a:t>需要预先知道文件的大小；</a:t>
            </a:r>
            <a:endParaRPr lang="en-US" altLang="zh-CN" sz="2200" dirty="0"/>
          </a:p>
          <a:p>
            <a:pPr lvl="1" eaLnBrk="1" hangingPunct="1">
              <a:lnSpc>
                <a:spcPct val="120000"/>
              </a:lnSpc>
              <a:buFont typeface="Wingdings" panose="05000000000000000000" pitchFamily="2" charset="2"/>
              <a:buChar char="ü"/>
            </a:pPr>
            <a:r>
              <a:rPr lang="zh-CN" altLang="en-US" sz="2800" dirty="0"/>
              <a:t>例子</a:t>
            </a:r>
            <a:r>
              <a:rPr lang="en-US" altLang="zh-CN" sz="2800" dirty="0"/>
              <a:t>: </a:t>
            </a:r>
            <a:r>
              <a:rPr lang="en-US" altLang="zh-CN" sz="2000" dirty="0"/>
              <a:t>CD-ROMs, </a:t>
            </a:r>
            <a:r>
              <a:rPr lang="zh-CN" altLang="en-US" sz="2000" dirty="0"/>
              <a:t>DVDs</a:t>
            </a:r>
            <a:endParaRPr lang="en-US" altLang="zh-CN" sz="2000" dirty="0"/>
          </a:p>
        </p:txBody>
      </p:sp>
    </p:spTree>
    <p:extLst>
      <p:ext uri="{BB962C8B-B14F-4D97-AF65-F5344CB8AC3E}">
        <p14:creationId xmlns:p14="http://schemas.microsoft.com/office/powerpoint/2010/main" val="13247787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5B44E394-CCAE-4187-A84D-3BF5495059B5}" type="slidenum">
              <a:rPr lang="en-US" altLang="zh-CN" sz="1400">
                <a:latin typeface="Times New Roman" panose="02020603050405020304" pitchFamily="18" charset="0"/>
              </a:rPr>
              <a:pPr algn="r"/>
              <a:t>94</a:t>
            </a:fld>
            <a:endParaRPr lang="zh-CN" altLang="en-US" sz="1400">
              <a:latin typeface="Times New Roman" panose="02020603050405020304" pitchFamily="18" charset="0"/>
            </a:endParaRPr>
          </a:p>
        </p:txBody>
      </p:sp>
      <p:sp>
        <p:nvSpPr>
          <p:cNvPr id="26626" name="Rectangle 2"/>
          <p:cNvSpPr>
            <a:spLocks noGrp="1" noChangeArrowheads="1"/>
          </p:cNvSpPr>
          <p:nvPr>
            <p:ph type="title" idx="4294967295"/>
          </p:nvPr>
        </p:nvSpPr>
        <p:spPr>
          <a:xfrm>
            <a:off x="0" y="118318"/>
            <a:ext cx="9144794" cy="990291"/>
          </a:xfrm>
        </p:spPr>
        <p:txBody>
          <a:bodyPr>
            <a:normAutofit/>
          </a:bodyPr>
          <a:lstStyle/>
          <a:p>
            <a:pPr algn="ctr" eaLnBrk="1" hangingPunct="1"/>
            <a:r>
              <a:rPr lang="zh-CN" altLang="en-US" sz="3800" b="1" dirty="0"/>
              <a:t>文件系统的实现</a:t>
            </a:r>
            <a:endParaRPr lang="en-US" altLang="zh-CN" sz="3800" b="1" dirty="0"/>
          </a:p>
        </p:txBody>
      </p:sp>
      <p:sp>
        <p:nvSpPr>
          <p:cNvPr id="26627" name="Rectangle 3"/>
          <p:cNvSpPr>
            <a:spLocks noGrp="1" noChangeArrowheads="1"/>
          </p:cNvSpPr>
          <p:nvPr>
            <p:ph type="body" idx="4294967295"/>
          </p:nvPr>
        </p:nvSpPr>
        <p:spPr>
          <a:xfrm>
            <a:off x="305594" y="1179513"/>
            <a:ext cx="8534400" cy="5410200"/>
          </a:xfrm>
        </p:spPr>
        <p:txBody>
          <a:bodyPr/>
          <a:lstStyle/>
          <a:p>
            <a:pPr eaLnBrk="1" hangingPunct="1">
              <a:lnSpc>
                <a:spcPct val="80000"/>
              </a:lnSpc>
              <a:buFont typeface="Wingdings" panose="05000000000000000000" pitchFamily="2" charset="2"/>
              <a:buChar char="l"/>
            </a:pPr>
            <a:r>
              <a:rPr lang="zh-CN" altLang="en-US" sz="2800" dirty="0"/>
              <a:t>链表分配</a:t>
            </a:r>
            <a:r>
              <a:rPr lang="en-US" altLang="zh-CN" sz="2800" dirty="0"/>
              <a:t>- </a:t>
            </a:r>
            <a:r>
              <a:rPr lang="zh-CN" altLang="en-US" sz="2800" dirty="0"/>
              <a:t>为每个文件构造磁盘块链表；</a:t>
            </a:r>
            <a:endParaRPr lang="en-US" altLang="zh-CN" sz="2800" dirty="0"/>
          </a:p>
          <a:p>
            <a:pPr eaLnBrk="1" hangingPunct="1">
              <a:lnSpc>
                <a:spcPct val="80000"/>
              </a:lnSpc>
              <a:buFont typeface="Wingdings" panose="05000000000000000000" pitchFamily="2" charset="2"/>
              <a:buChar char="l"/>
            </a:pPr>
            <a:r>
              <a:rPr lang="en-US" altLang="zh-CN" sz="2800" dirty="0"/>
              <a:t> </a:t>
            </a:r>
            <a:r>
              <a:rPr lang="zh-CN" altLang="en-US" sz="2400" dirty="0"/>
              <a:t>缺点：</a:t>
            </a:r>
            <a:endParaRPr lang="en-US" altLang="zh-CN" sz="2400" dirty="0"/>
          </a:p>
          <a:p>
            <a:pPr marL="342946" lvl="1" indent="0">
              <a:lnSpc>
                <a:spcPct val="80000"/>
              </a:lnSpc>
              <a:buNone/>
            </a:pPr>
            <a:r>
              <a:rPr lang="zh-CN" altLang="en-US" sz="2300" dirty="0"/>
              <a:t>随机访问的速度慢；</a:t>
            </a:r>
            <a:endParaRPr lang="en-US" altLang="zh-CN" sz="2300" dirty="0"/>
          </a:p>
          <a:p>
            <a:pPr marL="342946" lvl="1" indent="0">
              <a:lnSpc>
                <a:spcPct val="80000"/>
              </a:lnSpc>
              <a:buNone/>
            </a:pPr>
            <a:r>
              <a:rPr lang="zh-CN" altLang="en-US" sz="2300" dirty="0"/>
              <a:t>每个物理块中存储的数据不是</a:t>
            </a:r>
            <a:r>
              <a:rPr lang="en-US" altLang="zh-CN" sz="2300" dirty="0"/>
              <a:t>2</a:t>
            </a:r>
            <a:r>
              <a:rPr lang="zh-CN" altLang="en-US" sz="2300" dirty="0"/>
              <a:t>的整数幂次方。</a:t>
            </a:r>
            <a:endParaRPr lang="en-US" altLang="zh-CN" sz="2300" dirty="0"/>
          </a:p>
        </p:txBody>
      </p:sp>
      <p:pic>
        <p:nvPicPr>
          <p:cNvPr id="5" name="Picture 4" descr="6-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829" y="2727451"/>
            <a:ext cx="5369449" cy="3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10544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D8C12779-5390-4FC9-A1B8-72C0C3A1DEF7}" type="slidenum">
              <a:rPr lang="en-US" altLang="zh-CN" sz="1400">
                <a:latin typeface="Times New Roman" panose="02020603050405020304" pitchFamily="18" charset="0"/>
              </a:rPr>
              <a:pPr algn="r"/>
              <a:t>95</a:t>
            </a:fld>
            <a:endParaRPr lang="zh-CN" altLang="en-US" sz="1400">
              <a:latin typeface="Times New Roman" panose="02020603050405020304" pitchFamily="18" charset="0"/>
            </a:endParaRPr>
          </a:p>
        </p:txBody>
      </p:sp>
      <p:sp>
        <p:nvSpPr>
          <p:cNvPr id="29698" name="Rectangle 2"/>
          <p:cNvSpPr>
            <a:spLocks noGrp="1" noChangeArrowheads="1"/>
          </p:cNvSpPr>
          <p:nvPr>
            <p:ph type="title" idx="4294967295"/>
          </p:nvPr>
        </p:nvSpPr>
        <p:spPr>
          <a:xfrm>
            <a:off x="0" y="102793"/>
            <a:ext cx="9144794" cy="973534"/>
          </a:xfrm>
        </p:spPr>
        <p:txBody>
          <a:bodyPr>
            <a:normAutofit/>
          </a:bodyPr>
          <a:lstStyle/>
          <a:p>
            <a:pPr algn="ctr"/>
            <a:r>
              <a:rPr lang="zh-CN" altLang="en-US" sz="3800" b="1" dirty="0"/>
              <a:t>文件分配表</a:t>
            </a:r>
            <a:endParaRPr lang="en-US" altLang="zh-CN" sz="3800" b="1" dirty="0"/>
          </a:p>
        </p:txBody>
      </p:sp>
      <p:sp>
        <p:nvSpPr>
          <p:cNvPr id="29699" name="Rectangle 3"/>
          <p:cNvSpPr>
            <a:spLocks noGrp="1" noChangeArrowheads="1"/>
          </p:cNvSpPr>
          <p:nvPr>
            <p:ph type="body" idx="4294967295"/>
          </p:nvPr>
        </p:nvSpPr>
        <p:spPr>
          <a:xfrm>
            <a:off x="305594" y="1179513"/>
            <a:ext cx="8534400" cy="5410200"/>
          </a:xfrm>
        </p:spPr>
        <p:txBody>
          <a:bodyPr>
            <a:normAutofit/>
          </a:bodyPr>
          <a:lstStyle/>
          <a:p>
            <a:pPr eaLnBrk="1" hangingPunct="1">
              <a:buFont typeface="Wingdings" panose="05000000000000000000" pitchFamily="2" charset="2"/>
              <a:buChar char="l"/>
            </a:pPr>
            <a:r>
              <a:rPr lang="zh-CN" altLang="en-US" sz="2800" dirty="0"/>
              <a:t>把每个物理块中的指针集中记录到一个表，放在内存中索引，该表称为文件分配表</a:t>
            </a:r>
            <a:r>
              <a:rPr lang="en-US" altLang="zh-CN" sz="2800" dirty="0"/>
              <a:t> </a:t>
            </a:r>
            <a:r>
              <a:rPr lang="en-US" altLang="zh-CN" sz="2800" b="1" dirty="0"/>
              <a:t>FAT</a:t>
            </a:r>
            <a:r>
              <a:rPr lang="en-US" altLang="zh-CN" sz="2800" dirty="0"/>
              <a:t> (</a:t>
            </a:r>
            <a:r>
              <a:rPr lang="en-US" altLang="zh-CN" sz="2800" b="1" dirty="0"/>
              <a:t>File Allocation Table</a:t>
            </a:r>
            <a:r>
              <a:rPr lang="en-US" altLang="zh-CN" sz="2800" dirty="0"/>
              <a:t>) </a:t>
            </a:r>
            <a:r>
              <a:rPr lang="zh-CN" altLang="en-US" sz="2800" dirty="0"/>
              <a:t>。</a:t>
            </a:r>
            <a:endParaRPr lang="en-US" altLang="zh-CN" sz="2800" dirty="0"/>
          </a:p>
        </p:txBody>
      </p:sp>
      <p:pic>
        <p:nvPicPr>
          <p:cNvPr id="5" name="Picture 2" descr="6-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5623" y="2221263"/>
            <a:ext cx="3324371" cy="406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97965" y="2739328"/>
            <a:ext cx="4508844" cy="289310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600" dirty="0">
                <a:solidFill>
                  <a:srgbClr val="FF0000"/>
                </a:solidFill>
                <a:latin typeface="Times New Roman" panose="02020603050405020304" pitchFamily="18" charset="0"/>
                <a:cs typeface="Times New Roman" panose="02020603050405020304" pitchFamily="18" charset="0"/>
              </a:rPr>
              <a:t>整个物理块可用于存储数据</a:t>
            </a:r>
            <a:endParaRPr lang="en-US" altLang="zh-CN" sz="2600" dirty="0">
              <a:solidFill>
                <a:srgbClr val="FF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zh-CN" altLang="en-US" sz="2600" dirty="0">
                <a:solidFill>
                  <a:srgbClr val="FF0000"/>
                </a:solidFill>
                <a:latin typeface="Times New Roman" panose="02020603050405020304" pitchFamily="18" charset="0"/>
                <a:cs typeface="Times New Roman" panose="02020603050405020304" pitchFamily="18" charset="0"/>
              </a:rPr>
              <a:t>信息存储在内存中，访问快</a:t>
            </a:r>
            <a:endParaRPr lang="en-US" altLang="zh-CN" sz="2600" dirty="0">
              <a:solidFill>
                <a:srgbClr val="FF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en-US" altLang="zh-CN" sz="26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zh-CN" altLang="en-US" sz="2600" dirty="0">
                <a:solidFill>
                  <a:srgbClr val="003399"/>
                </a:solidFill>
                <a:latin typeface="Times New Roman" panose="02020603050405020304" pitchFamily="18" charset="0"/>
                <a:cs typeface="Times New Roman" panose="02020603050405020304" pitchFamily="18" charset="0"/>
              </a:rPr>
              <a:t>需要占用大量内存</a:t>
            </a:r>
            <a:r>
              <a:rPr lang="en-US" altLang="zh-CN" sz="2600" dirty="0">
                <a:solidFill>
                  <a:srgbClr val="003399"/>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ü"/>
            </a:pPr>
            <a:r>
              <a:rPr lang="zh-CN" altLang="en-US" sz="2600" dirty="0">
                <a:solidFill>
                  <a:srgbClr val="003399"/>
                </a:solidFill>
                <a:latin typeface="Times New Roman" panose="02020603050405020304" pitchFamily="18" charset="0"/>
                <a:cs typeface="Times New Roman" panose="02020603050405020304" pitchFamily="18" charset="0"/>
              </a:rPr>
              <a:t>对于一个</a:t>
            </a:r>
            <a:r>
              <a:rPr lang="en-US" altLang="zh-CN" sz="2600" dirty="0">
                <a:solidFill>
                  <a:srgbClr val="003399"/>
                </a:solidFill>
                <a:latin typeface="Times New Roman" panose="02020603050405020304" pitchFamily="18" charset="0"/>
                <a:cs typeface="Times New Roman" panose="02020603050405020304" pitchFamily="18" charset="0"/>
              </a:rPr>
              <a:t>200GB</a:t>
            </a:r>
            <a:r>
              <a:rPr lang="zh-CN" altLang="en-US" sz="2600" dirty="0">
                <a:solidFill>
                  <a:srgbClr val="003399"/>
                </a:solidFill>
                <a:latin typeface="Times New Roman" panose="02020603050405020304" pitchFamily="18" charset="0"/>
                <a:cs typeface="Times New Roman" panose="02020603050405020304" pitchFamily="18" charset="0"/>
              </a:rPr>
              <a:t>的磁盘，</a:t>
            </a:r>
            <a:r>
              <a:rPr lang="en-US" altLang="zh-CN" sz="2600" dirty="0">
                <a:solidFill>
                  <a:srgbClr val="003399"/>
                </a:solidFill>
                <a:latin typeface="Times New Roman" panose="02020603050405020304" pitchFamily="18" charset="0"/>
                <a:cs typeface="Times New Roman" panose="02020603050405020304" pitchFamily="18" charset="0"/>
              </a:rPr>
              <a:t> </a:t>
            </a:r>
            <a:r>
              <a:rPr lang="zh-CN" altLang="en-US" sz="2600" dirty="0">
                <a:solidFill>
                  <a:srgbClr val="003399"/>
                </a:solidFill>
                <a:latin typeface="Times New Roman" panose="02020603050405020304" pitchFamily="18" charset="0"/>
                <a:cs typeface="Times New Roman" panose="02020603050405020304" pitchFamily="18" charset="0"/>
              </a:rPr>
              <a:t>需要</a:t>
            </a:r>
            <a:r>
              <a:rPr lang="en-US" altLang="zh-CN" sz="2600" dirty="0">
                <a:solidFill>
                  <a:srgbClr val="003399"/>
                </a:solidFill>
                <a:latin typeface="Times New Roman" panose="02020603050405020304" pitchFamily="18" charset="0"/>
                <a:cs typeface="Times New Roman" panose="02020603050405020304" pitchFamily="18" charset="0"/>
              </a:rPr>
              <a:t>600M ~ 800 M</a:t>
            </a:r>
            <a:r>
              <a:rPr lang="zh-CN" altLang="en-US" sz="2600" dirty="0">
                <a:solidFill>
                  <a:srgbClr val="003399"/>
                </a:solidFill>
                <a:latin typeface="Times New Roman" panose="02020603050405020304" pitchFamily="18" charset="0"/>
                <a:cs typeface="Times New Roman" panose="02020603050405020304" pitchFamily="18" charset="0"/>
              </a:rPr>
              <a:t>大小的额外内存</a:t>
            </a:r>
            <a:r>
              <a:rPr lang="en-US" altLang="zh-CN" sz="2600" dirty="0">
                <a:solidFill>
                  <a:srgbClr val="003399"/>
                </a:solidFill>
                <a:latin typeface="Times New Roman" panose="02020603050405020304" pitchFamily="18" charset="0"/>
                <a:cs typeface="Times New Roman" panose="02020603050405020304" pitchFamily="18" charset="0"/>
              </a:rPr>
              <a:t> </a:t>
            </a:r>
            <a:r>
              <a:rPr lang="zh-CN" altLang="en-US" sz="2600" dirty="0">
                <a:solidFill>
                  <a:srgbClr val="003399"/>
                </a:solidFill>
                <a:latin typeface="Times New Roman" panose="02020603050405020304" pitchFamily="18" charset="0"/>
                <a:cs typeface="Times New Roman" panose="02020603050405020304" pitchFamily="18" charset="0"/>
              </a:rPr>
              <a:t>来存储该表</a:t>
            </a:r>
            <a:r>
              <a:rPr lang="en-US" altLang="zh-CN" sz="2600" dirty="0">
                <a:solidFill>
                  <a:srgbClr val="003399"/>
                </a:solidFill>
                <a:latin typeface="Times New Roman" panose="02020603050405020304" pitchFamily="18" charset="0"/>
                <a:cs typeface="Times New Roman" panose="02020603050405020304" pitchFamily="18" charset="0"/>
              </a:rPr>
              <a:t>.</a:t>
            </a:r>
            <a:endParaRPr lang="zh-CN" altLang="en-US" sz="2600" dirty="0">
              <a:solidFill>
                <a:srgbClr val="00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1974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D8C12779-5390-4FC9-A1B8-72C0C3A1DEF7}" type="slidenum">
              <a:rPr lang="en-US" altLang="zh-CN" sz="1400">
                <a:latin typeface="Times New Roman" panose="02020603050405020304" pitchFamily="18" charset="0"/>
              </a:rPr>
              <a:pPr algn="r"/>
              <a:t>96</a:t>
            </a:fld>
            <a:endParaRPr lang="zh-CN" altLang="en-US" sz="1400">
              <a:latin typeface="Times New Roman" panose="02020603050405020304" pitchFamily="18" charset="0"/>
            </a:endParaRPr>
          </a:p>
        </p:txBody>
      </p:sp>
      <p:sp>
        <p:nvSpPr>
          <p:cNvPr id="29698" name="Rectangle 2"/>
          <p:cNvSpPr>
            <a:spLocks noGrp="1" noChangeArrowheads="1"/>
          </p:cNvSpPr>
          <p:nvPr>
            <p:ph type="title" idx="4294967295"/>
          </p:nvPr>
        </p:nvSpPr>
        <p:spPr>
          <a:xfrm>
            <a:off x="794" y="94043"/>
            <a:ext cx="9144000" cy="897232"/>
          </a:xfrm>
        </p:spPr>
        <p:txBody>
          <a:bodyPr>
            <a:normAutofit/>
          </a:bodyPr>
          <a:lstStyle/>
          <a:p>
            <a:pPr algn="ctr" eaLnBrk="1" hangingPunct="1"/>
            <a:r>
              <a:rPr lang="en-US" altLang="zh-CN" sz="3800" b="1" dirty="0"/>
              <a:t>I-</a:t>
            </a:r>
            <a:r>
              <a:rPr lang="zh-CN" altLang="en-US" sz="3800" b="1" dirty="0"/>
              <a:t>节点</a:t>
            </a:r>
            <a:endParaRPr lang="en-US" altLang="zh-CN" sz="3800" b="1" dirty="0"/>
          </a:p>
        </p:txBody>
      </p:sp>
      <p:sp>
        <p:nvSpPr>
          <p:cNvPr id="29699" name="Rectangle 3"/>
          <p:cNvSpPr>
            <a:spLocks noGrp="1" noChangeArrowheads="1"/>
          </p:cNvSpPr>
          <p:nvPr>
            <p:ph type="body" idx="4294967295"/>
          </p:nvPr>
        </p:nvSpPr>
        <p:spPr>
          <a:xfrm>
            <a:off x="305594" y="1179513"/>
            <a:ext cx="8534400" cy="5410200"/>
          </a:xfrm>
        </p:spPr>
        <p:txBody>
          <a:bodyPr/>
          <a:lstStyle/>
          <a:p>
            <a:pPr eaLnBrk="1" hangingPunct="1">
              <a:buFont typeface="Wingdings" panose="05000000000000000000" pitchFamily="2" charset="2"/>
              <a:buChar char="l"/>
            </a:pPr>
            <a:r>
              <a:rPr lang="en-US" altLang="zh-CN" b="1" dirty="0"/>
              <a:t>I-node</a:t>
            </a:r>
            <a:r>
              <a:rPr lang="en-US" altLang="zh-CN" dirty="0"/>
              <a:t> (</a:t>
            </a:r>
            <a:r>
              <a:rPr lang="en-US" altLang="zh-CN" b="1" dirty="0"/>
              <a:t>index-node</a:t>
            </a:r>
            <a:r>
              <a:rPr lang="en-US" altLang="zh-CN" dirty="0"/>
              <a:t>) </a:t>
            </a:r>
            <a:r>
              <a:rPr lang="zh-CN" altLang="en-US" dirty="0"/>
              <a:t>记录了文件的属性以及文件内容的存储地址。</a:t>
            </a:r>
            <a:endParaRPr lang="en-US" altLang="zh-CN" dirty="0"/>
          </a:p>
        </p:txBody>
      </p:sp>
      <p:pic>
        <p:nvPicPr>
          <p:cNvPr id="5" name="Picture 4" descr="6-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375" y="1873590"/>
            <a:ext cx="4722837" cy="437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6454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6"/>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49734956-B420-4698-A8CC-A4F8973D6D9A}" type="slidenum">
              <a:rPr lang="en-US" altLang="zh-CN" sz="1400">
                <a:latin typeface="微软雅黑" panose="020B0503020204020204" pitchFamily="34" charset="-122"/>
                <a:ea typeface="微软雅黑" panose="020B0503020204020204" pitchFamily="34" charset="-122"/>
              </a:rPr>
              <a:pPr algn="r" eaLnBrk="1" hangingPunct="1"/>
              <a:t>97</a:t>
            </a:fld>
            <a:endParaRPr lang="zh-CN" altLang="en-US" sz="1400">
              <a:latin typeface="微软雅黑" panose="020B0503020204020204" pitchFamily="34" charset="-122"/>
              <a:ea typeface="微软雅黑" panose="020B0503020204020204" pitchFamily="34" charset="-122"/>
            </a:endParaRPr>
          </a:p>
        </p:txBody>
      </p:sp>
      <p:sp>
        <p:nvSpPr>
          <p:cNvPr id="59395" name="Rectangle 2"/>
          <p:cNvSpPr>
            <a:spLocks noGrp="1" noChangeArrowheads="1"/>
          </p:cNvSpPr>
          <p:nvPr>
            <p:ph type="title" idx="4294967295"/>
          </p:nvPr>
        </p:nvSpPr>
        <p:spPr>
          <a:xfrm>
            <a:off x="628759" y="123553"/>
            <a:ext cx="7888070" cy="1237098"/>
          </a:xfrm>
        </p:spPr>
        <p:txBody>
          <a:bodyPr>
            <a:normAutofit/>
          </a:bodyPr>
          <a:lstStyle/>
          <a:p>
            <a:pPr algn="ctr"/>
            <a:r>
              <a:rPr lang="zh-CN" altLang="en-US" sz="3800" b="1" dirty="0">
                <a:latin typeface="微软雅黑" panose="020B0503020204020204" pitchFamily="34" charset="-122"/>
                <a:ea typeface="微软雅黑" panose="020B0503020204020204" pitchFamily="34" charset="-122"/>
              </a:rPr>
              <a:t>记录空闲块</a:t>
            </a:r>
            <a:endParaRPr lang="en-US" altLang="zh-CN" sz="3800" b="1" dirty="0">
              <a:latin typeface="微软雅黑" panose="020B0503020204020204" pitchFamily="34" charset="-122"/>
              <a:ea typeface="微软雅黑" panose="020B0503020204020204" pitchFamily="34" charset="-122"/>
            </a:endParaRPr>
          </a:p>
        </p:txBody>
      </p:sp>
      <p:graphicFrame>
        <p:nvGraphicFramePr>
          <p:cNvPr id="59397" name="Object 5"/>
          <p:cNvGraphicFramePr>
            <a:graphicFrameLocks noChangeAspect="1"/>
          </p:cNvGraphicFramePr>
          <p:nvPr/>
        </p:nvGraphicFramePr>
        <p:xfrm>
          <a:off x="1113546" y="2756109"/>
          <a:ext cx="6754691" cy="3878068"/>
        </p:xfrm>
        <a:graphic>
          <a:graphicData uri="http://schemas.openxmlformats.org/presentationml/2006/ole">
            <mc:AlternateContent xmlns:mc="http://schemas.openxmlformats.org/markup-compatibility/2006">
              <mc:Choice xmlns:v="urn:schemas-microsoft-com:vml" Requires="v">
                <p:oleObj spid="_x0000_s7204" r:id="rId3" imgW="5714286" imgH="3809524" progId="PBrush">
                  <p:embed/>
                </p:oleObj>
              </mc:Choice>
              <mc:Fallback>
                <p:oleObj r:id="rId3" imgW="5714286" imgH="3809524" progId="PBrush">
                  <p:embed/>
                  <p:pic>
                    <p:nvPicPr>
                      <p:cNvPr id="5939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546" y="2756109"/>
                        <a:ext cx="6754691" cy="3878068"/>
                      </a:xfrm>
                      <a:prstGeom prst="rect">
                        <a:avLst/>
                      </a:prstGeom>
                      <a:noFill/>
                      <a:ln>
                        <a:noFill/>
                      </a:ln>
                    </p:spPr>
                  </p:pic>
                </p:oleObj>
              </mc:Fallback>
            </mc:AlternateContent>
          </a:graphicData>
        </a:graphic>
      </p:graphicFrame>
      <p:sp>
        <p:nvSpPr>
          <p:cNvPr id="2" name="矩形 1"/>
          <p:cNvSpPr/>
          <p:nvPr/>
        </p:nvSpPr>
        <p:spPr>
          <a:xfrm>
            <a:off x="297456" y="1182988"/>
            <a:ext cx="7730001" cy="1384995"/>
          </a:xfrm>
          <a:prstGeom prst="rect">
            <a:avLst/>
          </a:prstGeom>
        </p:spPr>
        <p:txBody>
          <a:bodyPr wrap="none">
            <a:spAutoFit/>
          </a:bodyPr>
          <a:lstStyle/>
          <a:p>
            <a:pPr marL="342900" indent="-342900">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使用磁盘块链表</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p>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）展示了</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 KB</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的磁盘块和</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32</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位的磁盘块号</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使用位图</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空闲块用</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表示，已分配块用</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表示</a:t>
            </a:r>
          </a:p>
        </p:txBody>
      </p:sp>
    </p:spTree>
    <p:extLst>
      <p:ext uri="{BB962C8B-B14F-4D97-AF65-F5344CB8AC3E}">
        <p14:creationId xmlns:p14="http://schemas.microsoft.com/office/powerpoint/2010/main" val="30765303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13337333-2094-40A9-B211-E16633F3600B}" type="slidenum">
              <a:rPr lang="en-US" altLang="zh-CN" sz="1400">
                <a:latin typeface="微软雅黑" panose="020B0503020204020204" pitchFamily="34" charset="-122"/>
                <a:ea typeface="微软雅黑" panose="020B0503020204020204" pitchFamily="34" charset="-122"/>
              </a:rPr>
              <a:pPr algn="r" eaLnBrk="1" hangingPunct="1"/>
              <a:t>98</a:t>
            </a:fld>
            <a:endParaRPr lang="zh-CN" altLang="en-US" sz="1400">
              <a:latin typeface="微软雅黑" panose="020B0503020204020204" pitchFamily="34" charset="-122"/>
              <a:ea typeface="微软雅黑" panose="020B0503020204020204" pitchFamily="34" charset="-122"/>
            </a:endParaRPr>
          </a:p>
        </p:txBody>
      </p:sp>
      <p:sp>
        <p:nvSpPr>
          <p:cNvPr id="58371" name="Rectangle 2"/>
          <p:cNvSpPr>
            <a:spLocks noGrp="1" noChangeArrowheads="1"/>
          </p:cNvSpPr>
          <p:nvPr>
            <p:ph type="title" idx="4294967295"/>
          </p:nvPr>
        </p:nvSpPr>
        <p:spPr>
          <a:xfrm>
            <a:off x="628759" y="58723"/>
            <a:ext cx="7888070" cy="1325563"/>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记录空闲块</a:t>
            </a:r>
            <a:endParaRPr lang="en-US" altLang="zh-CN" sz="3800" b="1" dirty="0">
              <a:latin typeface="微软雅黑" panose="020B0503020204020204" pitchFamily="34" charset="-122"/>
              <a:ea typeface="微软雅黑" panose="020B0503020204020204" pitchFamily="34" charset="-122"/>
            </a:endParaRPr>
          </a:p>
        </p:txBody>
      </p:sp>
      <p:sp>
        <p:nvSpPr>
          <p:cNvPr id="58372" name="Rectangle 3"/>
          <p:cNvSpPr>
            <a:spLocks noGrp="1" noChangeArrowheads="1"/>
          </p:cNvSpPr>
          <p:nvPr>
            <p:ph type="body" idx="4294967295"/>
          </p:nvPr>
        </p:nvSpPr>
        <p:spPr>
          <a:xfrm>
            <a:off x="305594" y="1131685"/>
            <a:ext cx="8534400" cy="5303836"/>
          </a:xfrm>
        </p:spPr>
        <p:txBody>
          <a:bodyPr>
            <a:normAutofit/>
          </a:bodyPr>
          <a:lstStyle/>
          <a:p>
            <a:pPr eaLnBrk="1" hangingPunct="1">
              <a:lnSpc>
                <a:spcPct val="12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使用磁盘块链表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每个块中包含尽可能多的空闲磁盘号块</a:t>
            </a:r>
            <a:endParaRPr lang="en-US" altLang="zh-CN" sz="2800" dirty="0">
              <a:latin typeface="微软雅黑" panose="020B0503020204020204" pitchFamily="34" charset="-122"/>
              <a:ea typeface="微软雅黑" panose="020B0503020204020204" pitchFamily="34" charset="-122"/>
            </a:endParaRPr>
          </a:p>
          <a:p>
            <a:pPr marL="342946" lvl="1" indent="0">
              <a:lnSpc>
                <a:spcPct val="120000"/>
              </a:lnSpc>
              <a:buNone/>
            </a:pPr>
            <a:r>
              <a:rPr lang="zh-CN" altLang="en-US" sz="2000" dirty="0">
                <a:latin typeface="微软雅黑" panose="020B0503020204020204" pitchFamily="34" charset="-122"/>
                <a:ea typeface="微软雅黑" panose="020B0503020204020204" pitchFamily="34" charset="-122"/>
              </a:rPr>
              <a:t>对于</a:t>
            </a:r>
            <a:r>
              <a:rPr lang="en-US" altLang="zh-CN" sz="2000" dirty="0">
                <a:latin typeface="微软雅黑" panose="020B0503020204020204" pitchFamily="34" charset="-122"/>
                <a:ea typeface="微软雅黑" panose="020B0503020204020204" pitchFamily="34" charset="-122"/>
              </a:rPr>
              <a:t>1 KB</a:t>
            </a:r>
            <a:r>
              <a:rPr lang="zh-CN" altLang="en-US" sz="2000" dirty="0">
                <a:latin typeface="微软雅黑" panose="020B0503020204020204" pitchFamily="34" charset="-122"/>
                <a:ea typeface="微软雅黑" panose="020B0503020204020204" pitchFamily="34" charset="-122"/>
              </a:rPr>
              <a:t>的磁盘块和</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位的磁盘块号</a:t>
            </a:r>
            <a:r>
              <a:rPr lang="en-US" altLang="zh-CN" sz="21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100" dirty="0">
                <a:latin typeface="微软雅黑" panose="020B0503020204020204" pitchFamily="34" charset="-122"/>
                <a:ea typeface="微软雅黑" panose="020B0503020204020204" pitchFamily="34" charset="-122"/>
              </a:rPr>
              <a:t> 1024 * 8/32 = 256 </a:t>
            </a:r>
            <a:r>
              <a:rPr lang="zh-CN" altLang="en-US" sz="2100" dirty="0">
                <a:latin typeface="微软雅黑" panose="020B0503020204020204" pitchFamily="34" charset="-122"/>
                <a:ea typeface="微软雅黑" panose="020B0503020204020204" pitchFamily="34" charset="-122"/>
              </a:rPr>
              <a:t>磁盘块</a:t>
            </a:r>
            <a:r>
              <a:rPr lang="en-US" altLang="zh-CN"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100" dirty="0">
                <a:latin typeface="微软雅黑" panose="020B0503020204020204" pitchFamily="34" charset="-122"/>
                <a:ea typeface="微软雅黑" panose="020B0503020204020204" pitchFamily="34" charset="-122"/>
              </a:rPr>
              <a:t> 255</a:t>
            </a:r>
            <a:r>
              <a:rPr lang="zh-CN" altLang="en-US" sz="2100" dirty="0">
                <a:latin typeface="微软雅黑" panose="020B0503020204020204" pitchFamily="34" charset="-122"/>
                <a:ea typeface="微软雅黑" panose="020B0503020204020204" pitchFamily="34" charset="-122"/>
              </a:rPr>
              <a:t>个空闲块 和</a:t>
            </a:r>
            <a:r>
              <a:rPr lang="en-US" altLang="zh-CN" sz="2100" dirty="0">
                <a:latin typeface="微软雅黑" panose="020B0503020204020204" pitchFamily="34" charset="-122"/>
                <a:ea typeface="微软雅黑" panose="020B0503020204020204" pitchFamily="34" charset="-122"/>
              </a:rPr>
              <a:t> 1</a:t>
            </a:r>
            <a:r>
              <a:rPr lang="zh-CN" altLang="en-US" sz="2100" dirty="0">
                <a:latin typeface="微软雅黑" panose="020B0503020204020204" pitchFamily="34" charset="-122"/>
                <a:ea typeface="微软雅黑" panose="020B0503020204020204" pitchFamily="34" charset="-122"/>
              </a:rPr>
              <a:t>个位置存放指向下一个块的指针</a:t>
            </a:r>
            <a:r>
              <a:rPr lang="en-US" altLang="zh-CN" sz="2100" dirty="0">
                <a:latin typeface="微软雅黑" panose="020B0503020204020204" pitchFamily="34" charset="-122"/>
                <a:ea typeface="微软雅黑" panose="020B0503020204020204" pitchFamily="34" charset="-122"/>
              </a:rPr>
              <a:t>. </a:t>
            </a:r>
          </a:p>
          <a:p>
            <a:pPr eaLnBrk="1" hangingPunct="1">
              <a:lnSpc>
                <a:spcPct val="12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使用位图</a:t>
            </a:r>
            <a:r>
              <a:rPr lang="en-US" altLang="zh-CN" sz="2800" dirty="0">
                <a:latin typeface="微软雅黑" panose="020B0503020204020204" pitchFamily="34" charset="-122"/>
                <a:ea typeface="微软雅黑" panose="020B0503020204020204" pitchFamily="34" charset="-122"/>
              </a:rPr>
              <a:t>: </a:t>
            </a:r>
            <a:r>
              <a:rPr lang="en-US" altLang="zh-CN" sz="2800" i="1"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个块的磁盘需要</a:t>
            </a:r>
            <a:r>
              <a:rPr lang="en-US" altLang="zh-CN" sz="2800" i="1"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位位图</a:t>
            </a:r>
            <a:endParaRPr lang="en-US" altLang="zh-CN" sz="2800" dirty="0">
              <a:latin typeface="微软雅黑" panose="020B0503020204020204" pitchFamily="34" charset="-122"/>
              <a:ea typeface="微软雅黑" panose="020B0503020204020204" pitchFamily="34" charset="-122"/>
            </a:endParaRPr>
          </a:p>
          <a:p>
            <a:pPr lvl="1" eaLnBrk="1" hangingPunct="1">
              <a:lnSpc>
                <a:spcPct val="12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空闲块用</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表示</a:t>
            </a:r>
            <a:endParaRPr lang="en-US" altLang="zh-CN" sz="2400" dirty="0">
              <a:latin typeface="微软雅黑" panose="020B0503020204020204" pitchFamily="34" charset="-122"/>
              <a:ea typeface="微软雅黑" panose="020B0503020204020204" pitchFamily="34" charset="-122"/>
            </a:endParaRPr>
          </a:p>
          <a:p>
            <a:pPr lvl="1" eaLnBrk="1" hangingPunct="1">
              <a:lnSpc>
                <a:spcPct val="12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已分配块用</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表示</a:t>
            </a:r>
            <a:endParaRPr lang="en-US" altLang="zh-CN" sz="2400" dirty="0">
              <a:latin typeface="微软雅黑" panose="020B0503020204020204" pitchFamily="34" charset="-122"/>
              <a:ea typeface="微软雅黑" panose="020B0503020204020204" pitchFamily="34" charset="-122"/>
            </a:endParaRPr>
          </a:p>
          <a:p>
            <a:pPr lvl="1" eaLnBrk="1" hangingPunct="1">
              <a:lnSpc>
                <a:spcPct val="120000"/>
              </a:lnSpc>
              <a:buFont typeface="Wingdings" panose="05000000000000000000" pitchFamily="2" charset="2"/>
              <a:buChar char="ü"/>
            </a:pPr>
            <a:r>
              <a:rPr lang="en-US" altLang="zh-CN" sz="2400" dirty="0">
                <a:latin typeface="微软雅黑" panose="020B0503020204020204" pitchFamily="34" charset="-122"/>
                <a:ea typeface="微软雅黑" panose="020B0503020204020204" pitchFamily="34" charset="-122"/>
              </a:rPr>
              <a:t>16GB</a:t>
            </a:r>
            <a:r>
              <a:rPr lang="zh-CN" altLang="en-US" sz="2400" dirty="0">
                <a:latin typeface="微软雅黑" panose="020B0503020204020204" pitchFamily="34" charset="-122"/>
                <a:ea typeface="微软雅黑" panose="020B0503020204020204" pitchFamily="34" charset="-122"/>
              </a:rPr>
              <a:t>的磁盘包含</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24 </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1-KB</a:t>
            </a:r>
            <a:r>
              <a:rPr lang="zh-CN" altLang="en-US" sz="2400" dirty="0">
                <a:latin typeface="微软雅黑" panose="020B0503020204020204" pitchFamily="34" charset="-122"/>
                <a:ea typeface="微软雅黑" panose="020B0503020204020204" pitchFamily="34" charset="-122"/>
              </a:rPr>
              <a:t>，需要</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24</a:t>
            </a:r>
            <a:r>
              <a:rPr lang="en-US" altLang="zh-CN" sz="2400" dirty="0">
                <a:latin typeface="微软雅黑" panose="020B0503020204020204" pitchFamily="34" charset="-122"/>
                <a:ea typeface="微软雅黑" panose="020B0503020204020204" pitchFamily="34" charset="-122"/>
              </a:rPr>
              <a:t> bits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400" dirty="0">
                <a:latin typeface="微软雅黑" panose="020B0503020204020204" pitchFamily="34" charset="-122"/>
                <a:ea typeface="微软雅黑" panose="020B0503020204020204" pitchFamily="34" charset="-122"/>
              </a:rPr>
              <a:t> 2048</a:t>
            </a:r>
            <a:r>
              <a:rPr lang="zh-CN" altLang="en-US" sz="2400" dirty="0">
                <a:latin typeface="微软雅黑" panose="020B0503020204020204" pitchFamily="34" charset="-122"/>
                <a:ea typeface="微软雅黑" panose="020B0503020204020204" pitchFamily="34" charset="-122"/>
              </a:rPr>
              <a:t>个块</a:t>
            </a:r>
            <a:endParaRPr lang="en-US" altLang="zh-CN" sz="2400" dirty="0">
              <a:latin typeface="微软雅黑" panose="020B0503020204020204" pitchFamily="34" charset="-122"/>
              <a:ea typeface="微软雅黑" panose="020B0503020204020204" pitchFamily="34" charset="-122"/>
            </a:endParaRPr>
          </a:p>
          <a:p>
            <a:pPr lvl="1" eaLnBrk="1" hangingPunct="1">
              <a:lnSpc>
                <a:spcPct val="12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使用磁盘块链表：</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24</a:t>
            </a:r>
            <a:r>
              <a:rPr lang="en-US" altLang="zh-CN" sz="2400" dirty="0">
                <a:latin typeface="微软雅黑" panose="020B0503020204020204" pitchFamily="34" charset="-122"/>
                <a:ea typeface="微软雅黑" panose="020B0503020204020204" pitchFamily="34" charset="-122"/>
              </a:rPr>
              <a:t>/255 = 65793</a:t>
            </a:r>
            <a:r>
              <a:rPr lang="zh-CN" altLang="en-US" sz="2400" dirty="0">
                <a:latin typeface="微软雅黑" panose="020B0503020204020204" pitchFamily="34" charset="-122"/>
                <a:ea typeface="微软雅黑" panose="020B0503020204020204" pitchFamily="34" charset="-122"/>
              </a:rPr>
              <a:t>个块</a:t>
            </a:r>
            <a:r>
              <a:rPr lang="en-US" altLang="zh-CN"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1893633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B8598034-08A6-47B7-8304-5611F9C27442}" type="slidenum">
              <a:rPr lang="en-US" altLang="zh-CN" sz="1400">
                <a:latin typeface="微软雅黑" panose="020B0503020204020204" pitchFamily="34" charset="-122"/>
                <a:ea typeface="微软雅黑" panose="020B0503020204020204" pitchFamily="34" charset="-122"/>
              </a:rPr>
              <a:pPr algn="r" eaLnBrk="1" hangingPunct="1"/>
              <a:t>99</a:t>
            </a:fld>
            <a:endParaRPr lang="zh-CN" altLang="en-US" sz="1400">
              <a:latin typeface="微软雅黑" panose="020B0503020204020204" pitchFamily="34" charset="-122"/>
              <a:ea typeface="微软雅黑" panose="020B0503020204020204" pitchFamily="34" charset="-122"/>
            </a:endParaRPr>
          </a:p>
        </p:txBody>
      </p:sp>
      <p:sp>
        <p:nvSpPr>
          <p:cNvPr id="62467" name="Rectangle 2"/>
          <p:cNvSpPr>
            <a:spLocks noGrp="1" noChangeArrowheads="1"/>
          </p:cNvSpPr>
          <p:nvPr>
            <p:ph type="title" idx="4294967295"/>
          </p:nvPr>
        </p:nvSpPr>
        <p:spPr>
          <a:xfrm>
            <a:off x="657081" y="122366"/>
            <a:ext cx="7888070" cy="933646"/>
          </a:xfrm>
        </p:spPr>
        <p:txBody>
          <a:bodyPr>
            <a:normAutofit/>
          </a:bodyPr>
          <a:lstStyle/>
          <a:p>
            <a:pPr algn="ctr" eaLnBrk="1" hangingPunct="1"/>
            <a:r>
              <a:rPr lang="zh-CN" altLang="en-US" sz="3800" b="1" dirty="0">
                <a:latin typeface="微软雅黑" panose="020B0503020204020204" pitchFamily="34" charset="-122"/>
                <a:ea typeface="微软雅黑" panose="020B0503020204020204" pitchFamily="34" charset="-122"/>
              </a:rPr>
              <a:t>文件系统备份</a:t>
            </a:r>
            <a:endParaRPr lang="en-US" altLang="zh-CN" sz="3800" b="1" dirty="0">
              <a:latin typeface="微软雅黑" panose="020B0503020204020204" pitchFamily="34" charset="-122"/>
              <a:ea typeface="微软雅黑" panose="020B0503020204020204" pitchFamily="34" charset="-122"/>
            </a:endParaRPr>
          </a:p>
        </p:txBody>
      </p:sp>
      <p:sp>
        <p:nvSpPr>
          <p:cNvPr id="62468" name="Rectangle 3"/>
          <p:cNvSpPr>
            <a:spLocks noGrp="1" noChangeArrowheads="1"/>
          </p:cNvSpPr>
          <p:nvPr>
            <p:ph type="body" idx="4294967295"/>
          </p:nvPr>
        </p:nvSpPr>
        <p:spPr>
          <a:xfrm>
            <a:off x="277019" y="1222377"/>
            <a:ext cx="8534400" cy="4632212"/>
          </a:xfrm>
        </p:spPr>
        <p:txBody>
          <a:bodyPr>
            <a:normAutofit/>
          </a:bodyPr>
          <a:lstStyle/>
          <a:p>
            <a:pPr eaLnBrk="1" hangingPunct="1">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丢失文件系统是灾难性的。</a:t>
            </a:r>
            <a:endParaRPr lang="en-US" altLang="zh-CN" sz="28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8315D0A-2EB6-4744-962A-5BBED2F05F33}"/>
              </a:ext>
            </a:extLst>
          </p:cNvPr>
          <p:cNvSpPr/>
          <p:nvPr/>
        </p:nvSpPr>
        <p:spPr>
          <a:xfrm>
            <a:off x="277018" y="1754701"/>
            <a:ext cx="8155781" cy="4550989"/>
          </a:xfrm>
          <a:prstGeom prst="rect">
            <a:avLst/>
          </a:prstGeom>
        </p:spPr>
        <p:txBody>
          <a:bodyPr wrap="square">
            <a:spAutoFit/>
          </a:bodyPr>
          <a:lstStyle/>
          <a:p>
            <a:pPr>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备份</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从灾难中恢复、挽救错误的操作；</a:t>
            </a:r>
            <a:endParaRPr lang="en-US" altLang="zh-CN" sz="28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备份的一些考虑</a:t>
            </a:r>
            <a:endParaRPr lang="en-US" altLang="zh-CN" sz="28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rPr>
              <a:t>备份整个文件系统；</a:t>
            </a:r>
            <a:endParaRPr lang="en-US" altLang="zh-CN" sz="28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rPr>
              <a:t>增量转储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每次只存储修改过的文件；</a:t>
            </a:r>
            <a:endParaRPr lang="en-US" altLang="zh-CN" sz="28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rPr>
              <a:t>先压缩再存储；</a:t>
            </a:r>
            <a:endParaRPr lang="en-US" altLang="zh-CN" sz="28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rPr>
              <a:t>对活动文件系统做备份；</a:t>
            </a:r>
            <a:endParaRPr lang="en-US" altLang="zh-CN" sz="28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rPr>
              <a:t>安全问题；</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17162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17281</TotalTime>
  <Words>5827</Words>
  <Application>Microsoft Office PowerPoint</Application>
  <PresentationFormat>自定义</PresentationFormat>
  <Paragraphs>871</Paragraphs>
  <Slides>123</Slides>
  <Notes>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123</vt:i4>
      </vt:variant>
    </vt:vector>
  </HeadingPairs>
  <TitlesOfParts>
    <vt:vector size="139" baseType="lpstr">
      <vt:lpstr>FontAwesome</vt:lpstr>
      <vt:lpstr>GeosansLight</vt:lpstr>
      <vt:lpstr>Open Sans</vt:lpstr>
      <vt:lpstr>等线</vt:lpstr>
      <vt:lpstr>黑体</vt:lpstr>
      <vt:lpstr>楷体</vt:lpstr>
      <vt:lpstr>微软雅黑</vt:lpstr>
      <vt:lpstr>Arial</vt:lpstr>
      <vt:lpstr>Calibri</vt:lpstr>
      <vt:lpstr>Courier New</vt:lpstr>
      <vt:lpstr>Helvetica</vt:lpstr>
      <vt:lpstr>Tahoma</vt:lpstr>
      <vt:lpstr>Times New Roman</vt:lpstr>
      <vt:lpstr>Wingdings</vt:lpstr>
      <vt:lpstr>Office 主题​​</vt:lpstr>
      <vt:lpstr>Microsoft ClipArt Gallery</vt:lpstr>
      <vt:lpstr>PowerPoint 演示文稿</vt:lpstr>
      <vt:lpstr>PowerPoint 演示文稿</vt:lpstr>
      <vt:lpstr>考试题型</vt:lpstr>
      <vt:lpstr>考试座位（7.10，A1101）</vt:lpstr>
      <vt:lpstr>考试重点</vt:lpstr>
      <vt:lpstr>进程</vt:lpstr>
      <vt:lpstr>多道程序设计</vt:lpstr>
      <vt:lpstr>进程的状态</vt:lpstr>
      <vt:lpstr>进程的实现</vt:lpstr>
      <vt:lpstr>PowerPoint 演示文稿</vt:lpstr>
      <vt:lpstr>线程</vt:lpstr>
      <vt:lpstr>线程</vt:lpstr>
      <vt:lpstr>线程模型</vt:lpstr>
      <vt:lpstr>在用户空间中实现线程</vt:lpstr>
      <vt:lpstr>在内核空间实现线程</vt:lpstr>
      <vt:lpstr>进程间通信(IPC)</vt:lpstr>
      <vt:lpstr>忙等待</vt:lpstr>
      <vt:lpstr>信号量 [E.W. Dijkstra, 1965]</vt:lpstr>
      <vt:lpstr>信号量 [E.W. Dijkstra, 1965]</vt:lpstr>
      <vt:lpstr>信号量 [E.W. Dijkstra, 1965]</vt:lpstr>
      <vt:lpstr>利用信号量实现互斥</vt:lpstr>
      <vt:lpstr>互斥量</vt:lpstr>
      <vt:lpstr>利用信号量实现同步/异步</vt:lpstr>
      <vt:lpstr>利用信号量实现同步/异步</vt:lpstr>
      <vt:lpstr>进程调度</vt:lpstr>
      <vt:lpstr>调度算法的目标</vt:lpstr>
      <vt:lpstr>最短作业优先 (SJF)</vt:lpstr>
      <vt:lpstr>最短作业优先 (SJF)</vt:lpstr>
      <vt:lpstr>轮转调度</vt:lpstr>
      <vt:lpstr>优先级调度</vt:lpstr>
      <vt:lpstr>线程调度</vt:lpstr>
      <vt:lpstr>线程调度</vt:lpstr>
      <vt:lpstr>线程调度</vt:lpstr>
      <vt:lpstr>经典的IPC问题</vt:lpstr>
      <vt:lpstr>读者写者问题</vt:lpstr>
      <vt:lpstr>方案1</vt:lpstr>
      <vt:lpstr>方案2</vt:lpstr>
      <vt:lpstr>方案3</vt:lpstr>
      <vt:lpstr>IPC问题</vt:lpstr>
      <vt:lpstr>什么是死锁?</vt:lpstr>
      <vt:lpstr>资源</vt:lpstr>
      <vt:lpstr>两类资源</vt:lpstr>
      <vt:lpstr>死锁的条件</vt:lpstr>
      <vt:lpstr>每种类型多个资源的死锁检测</vt:lpstr>
      <vt:lpstr>死锁检测算法</vt:lpstr>
      <vt:lpstr>死锁检测算法</vt:lpstr>
      <vt:lpstr>安全状态</vt:lpstr>
      <vt:lpstr>不安全状态例子</vt:lpstr>
      <vt:lpstr>安全状态和不安全状态</vt:lpstr>
      <vt:lpstr>单个资源的银行家算法</vt:lpstr>
      <vt:lpstr>银行家算法</vt:lpstr>
      <vt:lpstr>多个资源的银行家算法</vt:lpstr>
      <vt:lpstr>银行家算法小结</vt:lpstr>
      <vt:lpstr>使用位图的存储管理</vt:lpstr>
      <vt:lpstr>使用链表的存储管理</vt:lpstr>
      <vt:lpstr>虚拟内存</vt:lpstr>
      <vt:lpstr>MMU</vt:lpstr>
      <vt:lpstr>虚拟内存</vt:lpstr>
      <vt:lpstr>页表</vt:lpstr>
      <vt:lpstr>原始的分页技术 </vt:lpstr>
      <vt:lpstr>页表</vt:lpstr>
      <vt:lpstr>二级页表</vt:lpstr>
      <vt:lpstr>页表</vt:lpstr>
      <vt:lpstr>转换检测缓冲区（ TLB ）</vt:lpstr>
      <vt:lpstr>TLB – 转换检测缓冲区</vt:lpstr>
      <vt:lpstr>具有TLB的分页硬件</vt:lpstr>
      <vt:lpstr>倒排页表</vt:lpstr>
      <vt:lpstr>倒排页表</vt:lpstr>
      <vt:lpstr>倒排表结构</vt:lpstr>
      <vt:lpstr>页面置换算法</vt:lpstr>
      <vt:lpstr>最优页面置换算法</vt:lpstr>
      <vt:lpstr>最近未使用页面置换算法（NRU）</vt:lpstr>
      <vt:lpstr>先进先出页面置换算法</vt:lpstr>
      <vt:lpstr>第二次机会页面置换算法</vt:lpstr>
      <vt:lpstr>PowerPoint 演示文稿</vt:lpstr>
      <vt:lpstr>最近最少使用页面置换算法(LRU)</vt:lpstr>
      <vt:lpstr>工作集模型</vt:lpstr>
      <vt:lpstr>PowerPoint 演示文稿</vt:lpstr>
      <vt:lpstr>PowerPoint 演示文稿</vt:lpstr>
      <vt:lpstr>局部分配策略与全局分配策略</vt:lpstr>
      <vt:lpstr>局部分配策略与全局分配策略</vt:lpstr>
      <vt:lpstr>页面大小</vt:lpstr>
      <vt:lpstr>PowerPoint 演示文稿</vt:lpstr>
      <vt:lpstr>分段</vt:lpstr>
      <vt:lpstr>纯分段</vt:lpstr>
      <vt:lpstr>分段</vt:lpstr>
      <vt:lpstr>分段与分页结合 (MULTICS)</vt:lpstr>
      <vt:lpstr>长期存储信息</vt:lpstr>
      <vt:lpstr>文件访问</vt:lpstr>
      <vt:lpstr>文件系统的实现</vt:lpstr>
      <vt:lpstr>文件系统的实现</vt:lpstr>
      <vt:lpstr>文件系统的实现</vt:lpstr>
      <vt:lpstr>文件系统的实现</vt:lpstr>
      <vt:lpstr>文件系统的实现</vt:lpstr>
      <vt:lpstr>文件分配表</vt:lpstr>
      <vt:lpstr>I-节点</vt:lpstr>
      <vt:lpstr>记录空闲块</vt:lpstr>
      <vt:lpstr>记录空闲块</vt:lpstr>
      <vt:lpstr>文件系统备份</vt:lpstr>
      <vt:lpstr>文件系统备份</vt:lpstr>
      <vt:lpstr>I/O 设备</vt:lpstr>
      <vt:lpstr>设备控制器</vt:lpstr>
      <vt:lpstr>设备控制器</vt:lpstr>
      <vt:lpstr>逻辑 I/O模式</vt:lpstr>
      <vt:lpstr>PowerPoint 演示文稿</vt:lpstr>
      <vt:lpstr>中断驱动I/O</vt:lpstr>
      <vt:lpstr>中断驱动 I/O</vt:lpstr>
      <vt:lpstr>使用DMA 的 I/O</vt:lpstr>
      <vt:lpstr>I/O 软件层次</vt:lpstr>
      <vt:lpstr>中断处理程序</vt:lpstr>
      <vt:lpstr>设备驱动程序</vt:lpstr>
      <vt:lpstr>磁盘</vt:lpstr>
      <vt:lpstr>磁盘读写时间</vt:lpstr>
      <vt:lpstr>磁盘格式</vt:lpstr>
      <vt:lpstr>柱面斜进（Cylinder Skew）</vt:lpstr>
      <vt:lpstr>磁盘交错编号</vt:lpstr>
      <vt:lpstr>磁盘臂调度算法:  (最短寻道优先, SSF)</vt:lpstr>
      <vt:lpstr>磁盘臂调度算法那:  (电梯算法)</vt:lpstr>
      <vt:lpstr>时钟硬件</vt:lpstr>
      <vt:lpstr>时钟软件</vt:lpstr>
      <vt:lpstr>电源管理 (1)</vt:lpstr>
      <vt:lpstr>电源管理 (2)</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jinghui</dc:creator>
  <cp:lastModifiedBy>jinghui</cp:lastModifiedBy>
  <cp:revision>1253</cp:revision>
  <cp:lastPrinted>2017-11-05T10:13:08Z</cp:lastPrinted>
  <dcterms:created xsi:type="dcterms:W3CDTF">2014-10-22T04:24:20Z</dcterms:created>
  <dcterms:modified xsi:type="dcterms:W3CDTF">2019-06-26T05:13:54Z</dcterms:modified>
</cp:coreProperties>
</file>